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8" r:id="rId2"/>
    <p:sldId id="317" r:id="rId3"/>
    <p:sldId id="319" r:id="rId4"/>
    <p:sldId id="320" r:id="rId5"/>
    <p:sldId id="318" r:id="rId6"/>
    <p:sldId id="321" r:id="rId7"/>
    <p:sldId id="322" r:id="rId8"/>
    <p:sldId id="323" r:id="rId9"/>
    <p:sldId id="324" r:id="rId10"/>
    <p:sldId id="326" r:id="rId11"/>
    <p:sldId id="325" r:id="rId12"/>
    <p:sldId id="327" r:id="rId13"/>
    <p:sldId id="328" r:id="rId14"/>
    <p:sldId id="329" r:id="rId15"/>
    <p:sldId id="330" r:id="rId16"/>
    <p:sldId id="331" r:id="rId17"/>
    <p:sldId id="33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4257"/>
    <a:srgbClr val="7E6899"/>
    <a:srgbClr val="371D54"/>
    <a:srgbClr val="FDE5D9"/>
    <a:srgbClr val="FDCEB4"/>
    <a:srgbClr val="DFE7EC"/>
    <a:srgbClr val="44565E"/>
    <a:srgbClr val="FFEEEE"/>
    <a:srgbClr val="F3777F"/>
    <a:srgbClr val="ED5B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23"/>
    <p:restoredTop sz="94755"/>
  </p:normalViewPr>
  <p:slideViewPr>
    <p:cSldViewPr showGuides="1">
      <p:cViewPr>
        <p:scale>
          <a:sx n="66" d="100"/>
          <a:sy n="66" d="100"/>
        </p:scale>
        <p:origin x="360" y="760"/>
      </p:cViewPr>
      <p:guideLst>
        <p:guide orient="horz" pos="2160"/>
        <p:guide pos="2880"/>
      </p:guideLst>
    </p:cSldViewPr>
  </p:slideViewPr>
  <p:notesTextViewPr>
    <p:cViewPr>
      <p:scale>
        <a:sx n="130" d="100"/>
        <a:sy n="13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5C824-D3CE-1E49-8D1A-E9D1C166BB42}" type="datetimeFigureOut">
              <a:rPr lang="en-US" smtClean="0"/>
              <a:t>4/12/19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CCBB8-26A0-F54F-84BB-C0FD15ECCD76}" type="slidenum">
              <a:rPr lang="en-US" smtClean="0"/>
              <a:t>‹#›</a:t>
            </a:fld>
            <a:endParaRPr lang="en-US"/>
          </a:p>
        </p:txBody>
      </p:sp>
    </p:spTree>
    <p:extLst>
      <p:ext uri="{BB962C8B-B14F-4D97-AF65-F5344CB8AC3E}">
        <p14:creationId xmlns:p14="http://schemas.microsoft.com/office/powerpoint/2010/main" val="1696880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1</a:t>
            </a:fld>
            <a:endParaRPr lang="en-US"/>
          </a:p>
        </p:txBody>
      </p:sp>
    </p:spTree>
    <p:extLst>
      <p:ext uri="{BB962C8B-B14F-4D97-AF65-F5344CB8AC3E}">
        <p14:creationId xmlns:p14="http://schemas.microsoft.com/office/powerpoint/2010/main" val="89073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2</a:t>
            </a:fld>
            <a:endParaRPr lang="en-US"/>
          </a:p>
        </p:txBody>
      </p:sp>
    </p:spTree>
    <p:extLst>
      <p:ext uri="{BB962C8B-B14F-4D97-AF65-F5344CB8AC3E}">
        <p14:creationId xmlns:p14="http://schemas.microsoft.com/office/powerpoint/2010/main" val="27423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3</a:t>
            </a:fld>
            <a:endParaRPr lang="en-US"/>
          </a:p>
        </p:txBody>
      </p:sp>
    </p:spTree>
    <p:extLst>
      <p:ext uri="{BB962C8B-B14F-4D97-AF65-F5344CB8AC3E}">
        <p14:creationId xmlns:p14="http://schemas.microsoft.com/office/powerpoint/2010/main" val="28123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4</a:t>
            </a:fld>
            <a:endParaRPr lang="en-US"/>
          </a:p>
        </p:txBody>
      </p:sp>
    </p:spTree>
    <p:extLst>
      <p:ext uri="{BB962C8B-B14F-4D97-AF65-F5344CB8AC3E}">
        <p14:creationId xmlns:p14="http://schemas.microsoft.com/office/powerpoint/2010/main" val="197863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16</a:t>
            </a:fld>
            <a:endParaRPr lang="en-US"/>
          </a:p>
        </p:txBody>
      </p:sp>
    </p:spTree>
    <p:extLst>
      <p:ext uri="{BB962C8B-B14F-4D97-AF65-F5344CB8AC3E}">
        <p14:creationId xmlns:p14="http://schemas.microsoft.com/office/powerpoint/2010/main" val="99252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ACCBB8-26A0-F54F-84BB-C0FD15ECCD76}" type="slidenum">
              <a:rPr lang="en-US" smtClean="0"/>
              <a:t>17</a:t>
            </a:fld>
            <a:endParaRPr lang="en-US"/>
          </a:p>
        </p:txBody>
      </p:sp>
    </p:spTree>
    <p:extLst>
      <p:ext uri="{BB962C8B-B14F-4D97-AF65-F5344CB8AC3E}">
        <p14:creationId xmlns:p14="http://schemas.microsoft.com/office/powerpoint/2010/main" val="109182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F3FB5AD-2E72-4D27-9F43-7B9B78F54653}" type="datetimeFigureOut">
              <a:rPr lang="en-GB" smtClean="0"/>
              <a:t>12/04/2019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40848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3FB5AD-2E72-4D27-9F43-7B9B78F54653}" type="datetimeFigureOut">
              <a:rPr lang="en-GB" smtClean="0"/>
              <a:t>12/04/2019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2748861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3FB5AD-2E72-4D27-9F43-7B9B78F54653}" type="datetimeFigureOut">
              <a:rPr lang="en-GB" smtClean="0"/>
              <a:t>12/04/2019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294698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3FB5AD-2E72-4D27-9F43-7B9B78F54653}" type="datetimeFigureOut">
              <a:rPr lang="en-GB" smtClean="0"/>
              <a:t>12/04/2019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188729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3FB5AD-2E72-4D27-9F43-7B9B78F54653}" type="datetimeFigureOut">
              <a:rPr lang="en-GB" smtClean="0"/>
              <a:t>12/04/2019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1012833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F3FB5AD-2E72-4D27-9F43-7B9B78F54653}" type="datetimeFigureOut">
              <a:rPr lang="en-GB" smtClean="0"/>
              <a:t>12/04/2019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333851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F3FB5AD-2E72-4D27-9F43-7B9B78F54653}" type="datetimeFigureOut">
              <a:rPr lang="en-GB" smtClean="0"/>
              <a:t>12/04/2019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3869875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F3FB5AD-2E72-4D27-9F43-7B9B78F54653}" type="datetimeFigureOut">
              <a:rPr lang="en-GB" smtClean="0"/>
              <a:t>12/04/2019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25721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FB5AD-2E72-4D27-9F43-7B9B78F54653}" type="datetimeFigureOut">
              <a:rPr lang="en-GB" smtClean="0"/>
              <a:t>12/04/2019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47050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FB5AD-2E72-4D27-9F43-7B9B78F54653}" type="datetimeFigureOut">
              <a:rPr lang="en-GB" smtClean="0"/>
              <a:t>12/04/2019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79728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3FB5AD-2E72-4D27-9F43-7B9B78F54653}" type="datetimeFigureOut">
              <a:rPr lang="en-GB" smtClean="0"/>
              <a:t>12/04/2019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0DD4C9-CFFF-4673-AAD0-DACCD383F36D}" type="slidenum">
              <a:rPr lang="en-GB" smtClean="0"/>
              <a:t>‹#›</a:t>
            </a:fld>
            <a:endParaRPr lang="en-GB"/>
          </a:p>
        </p:txBody>
      </p:sp>
    </p:spTree>
    <p:extLst>
      <p:ext uri="{BB962C8B-B14F-4D97-AF65-F5344CB8AC3E}">
        <p14:creationId xmlns:p14="http://schemas.microsoft.com/office/powerpoint/2010/main" val="2496605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FB5AD-2E72-4D27-9F43-7B9B78F54653}" type="datetimeFigureOut">
              <a:rPr lang="en-GB" smtClean="0"/>
              <a:t>12/04/2019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DD4C9-CFFF-4673-AAD0-DACCD383F36D}" type="slidenum">
              <a:rPr lang="en-GB" smtClean="0"/>
              <a:t>‹#›</a:t>
            </a:fld>
            <a:endParaRPr lang="en-GB"/>
          </a:p>
        </p:txBody>
      </p:sp>
    </p:spTree>
    <p:extLst>
      <p:ext uri="{BB962C8B-B14F-4D97-AF65-F5344CB8AC3E}">
        <p14:creationId xmlns:p14="http://schemas.microsoft.com/office/powerpoint/2010/main" val="2813924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565E"/>
        </a:solidFill>
        <a:effectLst/>
      </p:bgPr>
    </p:bg>
    <p:spTree>
      <p:nvGrpSpPr>
        <p:cNvPr id="1" name=""/>
        <p:cNvGrpSpPr/>
        <p:nvPr/>
      </p:nvGrpSpPr>
      <p:grpSpPr>
        <a:xfrm>
          <a:off x="0" y="0"/>
          <a:ext cx="0" cy="0"/>
          <a:chOff x="0" y="0"/>
          <a:chExt cx="0" cy="0"/>
        </a:xfrm>
      </p:grpSpPr>
      <p:sp>
        <p:nvSpPr>
          <p:cNvPr id="7" name="Round Same Side Corner Rectangle 6"/>
          <p:cNvSpPr/>
          <p:nvPr/>
        </p:nvSpPr>
        <p:spPr>
          <a:xfrm rot="5400000">
            <a:off x="2179221" y="1569287"/>
            <a:ext cx="1480692" cy="5839134"/>
          </a:xfrm>
          <a:prstGeom prst="round2SameRect">
            <a:avLst/>
          </a:prstGeom>
          <a:solidFill>
            <a:srgbClr val="FDC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95536" y="3356992"/>
            <a:ext cx="3029265" cy="615553"/>
          </a:xfrm>
          <a:prstGeom prst="rect">
            <a:avLst/>
          </a:prstGeom>
        </p:spPr>
        <p:txBody>
          <a:bodyPr wrap="square">
            <a:spAutoFit/>
          </a:bodyPr>
          <a:lstStyle/>
          <a:p>
            <a:r>
              <a:rPr lang="en-GB" dirty="0">
                <a:solidFill>
                  <a:schemeClr val="bg1"/>
                </a:solidFill>
                <a:latin typeface="Arial" charset="0"/>
                <a:ea typeface="Arial" charset="0"/>
                <a:cs typeface="Arial" charset="0"/>
              </a:rPr>
              <a:t>KS4 | </a:t>
            </a:r>
            <a:r>
              <a:rPr lang="en-GB" b="1" dirty="0">
                <a:solidFill>
                  <a:schemeClr val="bg1"/>
                </a:solidFill>
                <a:latin typeface="Arial" charset="0"/>
                <a:ea typeface="Arial" charset="0"/>
                <a:cs typeface="Arial" charset="0"/>
              </a:rPr>
              <a:t>Learning Point</a:t>
            </a:r>
          </a:p>
          <a:p>
            <a:endParaRPr lang="en-GB" sz="1600" dirty="0">
              <a:solidFill>
                <a:schemeClr val="bg1"/>
              </a:solidFill>
              <a:latin typeface="Bariol" charset="0"/>
              <a:ea typeface="Bariol" charset="0"/>
              <a:cs typeface="Bariol" charset="0"/>
            </a:endParaRPr>
          </a:p>
        </p:txBody>
      </p:sp>
      <p:sp>
        <p:nvSpPr>
          <p:cNvPr id="4" name="Rectangle 3"/>
          <p:cNvSpPr/>
          <p:nvPr/>
        </p:nvSpPr>
        <p:spPr>
          <a:xfrm>
            <a:off x="3131839" y="3372380"/>
            <a:ext cx="3168352" cy="584775"/>
          </a:xfrm>
          <a:prstGeom prst="rect">
            <a:avLst/>
          </a:prstGeom>
        </p:spPr>
        <p:txBody>
          <a:bodyPr wrap="square">
            <a:spAutoFit/>
          </a:bodyPr>
          <a:lstStyle/>
          <a:p>
            <a:r>
              <a:rPr lang="en-GB" sz="1600" dirty="0">
                <a:solidFill>
                  <a:schemeClr val="bg1"/>
                </a:solidFill>
                <a:latin typeface="Arial" charset="0"/>
                <a:ea typeface="Arial" charset="0"/>
                <a:cs typeface="Arial" charset="0"/>
              </a:rPr>
              <a:t> </a:t>
            </a:r>
            <a:r>
              <a:rPr lang="en-GB" sz="1600" b="1" dirty="0">
                <a:solidFill>
                  <a:schemeClr val="bg1"/>
                </a:solidFill>
                <a:latin typeface="Arial" charset="0"/>
                <a:ea typeface="Arial" charset="0"/>
                <a:cs typeface="Arial" charset="0"/>
              </a:rPr>
              <a:t>Learning aims</a:t>
            </a:r>
          </a:p>
          <a:p>
            <a:endParaRPr lang="en-GB" sz="1600" dirty="0">
              <a:solidFill>
                <a:schemeClr val="bg1"/>
              </a:solidFill>
              <a:latin typeface="Bariol" charset="0"/>
              <a:ea typeface="Bariol" charset="0"/>
              <a:cs typeface="Bariol" charset="0"/>
            </a:endParaRPr>
          </a:p>
        </p:txBody>
      </p:sp>
      <p:sp>
        <p:nvSpPr>
          <p:cNvPr id="2" name="TextBox 1"/>
          <p:cNvSpPr txBox="1"/>
          <p:nvPr/>
        </p:nvSpPr>
        <p:spPr>
          <a:xfrm>
            <a:off x="534622" y="548680"/>
            <a:ext cx="3821354" cy="2246769"/>
          </a:xfrm>
          <a:prstGeom prst="rect">
            <a:avLst/>
          </a:prstGeom>
          <a:noFill/>
        </p:spPr>
        <p:txBody>
          <a:bodyPr wrap="square" rtlCol="0">
            <a:spAutoFit/>
          </a:bodyPr>
          <a:lstStyle/>
          <a:p>
            <a:r>
              <a:rPr lang="en-US" sz="7000" dirty="0">
                <a:solidFill>
                  <a:srgbClr val="FDCEB4"/>
                </a:solidFill>
                <a:latin typeface="Arial" charset="0"/>
                <a:ea typeface="Arial" charset="0"/>
                <a:cs typeface="Arial" charset="0"/>
              </a:rPr>
              <a:t>Right to the City</a:t>
            </a:r>
          </a:p>
        </p:txBody>
      </p:sp>
      <p:sp>
        <p:nvSpPr>
          <p:cNvPr id="8" name="Rectangle 7"/>
          <p:cNvSpPr/>
          <p:nvPr/>
        </p:nvSpPr>
        <p:spPr>
          <a:xfrm>
            <a:off x="988435" y="3773728"/>
            <a:ext cx="2118798" cy="861774"/>
          </a:xfrm>
          <a:prstGeom prst="rect">
            <a:avLst/>
          </a:prstGeom>
        </p:spPr>
        <p:txBody>
          <a:bodyPr wrap="square">
            <a:spAutoFit/>
          </a:bodyPr>
          <a:lstStyle/>
          <a:p>
            <a:r>
              <a:rPr lang="en-US" sz="1200" dirty="0">
                <a:solidFill>
                  <a:srgbClr val="2C4257"/>
                </a:solidFill>
                <a:latin typeface="Arial" charset="0"/>
                <a:ea typeface="Arial" charset="0"/>
                <a:cs typeface="Arial" charset="0"/>
              </a:rPr>
              <a:t>Deepen understanding of democracy, government and the rights and responsibilities of citizens.</a:t>
            </a:r>
            <a:r>
              <a:rPr lang="en-US" sz="1400" dirty="0">
                <a:solidFill>
                  <a:srgbClr val="2C4257"/>
                </a:solidFill>
                <a:latin typeface="Bariol" charset="0"/>
                <a:ea typeface="Bariol" charset="0"/>
                <a:cs typeface="Bariol" charset="0"/>
              </a:rPr>
              <a:t> </a:t>
            </a:r>
          </a:p>
        </p:txBody>
      </p:sp>
      <p:sp>
        <p:nvSpPr>
          <p:cNvPr id="11" name="Rectangle 10"/>
          <p:cNvSpPr/>
          <p:nvPr/>
        </p:nvSpPr>
        <p:spPr>
          <a:xfrm>
            <a:off x="3424801" y="3773728"/>
            <a:ext cx="2361481" cy="1200329"/>
          </a:xfrm>
          <a:prstGeom prst="rect">
            <a:avLst/>
          </a:prstGeom>
        </p:spPr>
        <p:txBody>
          <a:bodyPr wrap="square">
            <a:spAutoFit/>
          </a:bodyPr>
          <a:lstStyle/>
          <a:p>
            <a:r>
              <a:rPr lang="en-US" sz="1200" dirty="0">
                <a:solidFill>
                  <a:srgbClr val="2C4257"/>
                </a:solidFill>
                <a:latin typeface="Arial" charset="0"/>
                <a:ea typeface="Arial" charset="0"/>
                <a:cs typeface="Arial" charset="0"/>
              </a:rPr>
              <a:t>To develop understanding and awareness of how to be an active and engaged citizen,  able to participate in the conversations that shape our built environment.</a:t>
            </a:r>
          </a:p>
        </p:txBody>
      </p:sp>
      <p:sp>
        <p:nvSpPr>
          <p:cNvPr id="14" name="Rectangle 13"/>
          <p:cNvSpPr/>
          <p:nvPr/>
        </p:nvSpPr>
        <p:spPr>
          <a:xfrm>
            <a:off x="183636" y="6098818"/>
            <a:ext cx="1479892" cy="759182"/>
          </a:xfrm>
          <a:prstGeom prst="rect">
            <a:avLst/>
          </a:prstGeom>
        </p:spPr>
        <p:txBody>
          <a:bodyPr wrap="none">
            <a:spAutoFit/>
          </a:bodyPr>
          <a:lstStyle/>
          <a:p>
            <a:r>
              <a:rPr lang="en-GB" sz="6500" baseline="30000" dirty="0">
                <a:solidFill>
                  <a:schemeClr val="bg1"/>
                </a:solidFill>
                <a:latin typeface="Arial" charset="0"/>
                <a:ea typeface="Arial" charset="0"/>
                <a:cs typeface="Arial" charset="0"/>
              </a:rPr>
              <a:t>RIBA</a:t>
            </a:r>
          </a:p>
        </p:txBody>
      </p:sp>
      <p:sp>
        <p:nvSpPr>
          <p:cNvPr id="15" name="Rectangle 14"/>
          <p:cNvSpPr/>
          <p:nvPr/>
        </p:nvSpPr>
        <p:spPr>
          <a:xfrm>
            <a:off x="1629981" y="6237312"/>
            <a:ext cx="3230051" cy="379591"/>
          </a:xfrm>
          <a:prstGeom prst="rect">
            <a:avLst/>
          </a:prstGeom>
        </p:spPr>
        <p:txBody>
          <a:bodyPr wrap="none">
            <a:spAutoFit/>
          </a:bodyPr>
          <a:lstStyle/>
          <a:p>
            <a:r>
              <a:rPr lang="en-GB" sz="2800" baseline="30000" dirty="0" err="1">
                <a:solidFill>
                  <a:schemeClr val="bg1"/>
                </a:solidFill>
                <a:latin typeface="Arial" charset="0"/>
                <a:ea typeface="Arial" charset="0"/>
                <a:cs typeface="Arial" charset="0"/>
              </a:rPr>
              <a:t>Learning_Citizenship</a:t>
            </a:r>
            <a:r>
              <a:rPr lang="en-GB" sz="2800" baseline="30000" dirty="0">
                <a:solidFill>
                  <a:schemeClr val="bg1"/>
                </a:solidFill>
                <a:latin typeface="Arial" charset="0"/>
                <a:ea typeface="Arial" charset="0"/>
                <a:cs typeface="Arial" charset="0"/>
              </a:rPr>
              <a:t> Activity</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2181" b="95275" l="1434" r="98334"/>
                    </a14:imgEffect>
                  </a14:imgLayer>
                </a14:imgProps>
              </a:ext>
              <a:ext uri="{28A0092B-C50C-407E-A947-70E740481C1C}">
                <a14:useLocalDpi xmlns:a14="http://schemas.microsoft.com/office/drawing/2010/main" val="0"/>
              </a:ext>
            </a:extLst>
          </a:blip>
          <a:stretch>
            <a:fillRect/>
          </a:stretch>
        </p:blipFill>
        <p:spPr>
          <a:xfrm>
            <a:off x="5839135" y="281444"/>
            <a:ext cx="2898433" cy="278124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5875008"/>
            <a:ext cx="1400032" cy="603401"/>
          </a:xfrm>
          <a:prstGeom prst="rect">
            <a:avLst/>
          </a:prstGeom>
        </p:spPr>
      </p:pic>
    </p:spTree>
    <p:extLst>
      <p:ext uri="{BB962C8B-B14F-4D97-AF65-F5344CB8AC3E}">
        <p14:creationId xmlns:p14="http://schemas.microsoft.com/office/powerpoint/2010/main" val="4048488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5D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l="12933" b="14932"/>
          <a:stretch/>
        </p:blipFill>
        <p:spPr>
          <a:xfrm>
            <a:off x="-246" y="-1389248"/>
            <a:ext cx="8172646" cy="8247248"/>
          </a:xfrm>
          <a:prstGeom prst="rect">
            <a:avLst/>
          </a:prstGeom>
        </p:spPr>
      </p:pic>
      <p:sp>
        <p:nvSpPr>
          <p:cNvPr id="6" name="Rounded Rectangle 5"/>
          <p:cNvSpPr/>
          <p:nvPr/>
        </p:nvSpPr>
        <p:spPr>
          <a:xfrm>
            <a:off x="6300192" y="692696"/>
            <a:ext cx="3132348" cy="18722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44208" y="908139"/>
            <a:ext cx="2520280" cy="1384995"/>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One / </a:t>
            </a:r>
          </a:p>
          <a:p>
            <a:pPr algn="r"/>
            <a:r>
              <a:rPr lang="en-US" sz="2800" dirty="0">
                <a:solidFill>
                  <a:srgbClr val="371D54"/>
                </a:solidFill>
                <a:latin typeface="Arial" charset="0"/>
                <a:ea typeface="Arial" charset="0"/>
                <a:cs typeface="Arial" charset="0"/>
              </a:rPr>
              <a:t>Politics of Place</a:t>
            </a:r>
          </a:p>
        </p:txBody>
      </p:sp>
      <p:sp>
        <p:nvSpPr>
          <p:cNvPr id="7" name="Rectangle 6"/>
          <p:cNvSpPr/>
          <p:nvPr/>
        </p:nvSpPr>
        <p:spPr>
          <a:xfrm>
            <a:off x="7164288" y="2780347"/>
            <a:ext cx="1800200" cy="3877985"/>
          </a:xfrm>
          <a:prstGeom prst="rect">
            <a:avLst/>
          </a:prstGeom>
        </p:spPr>
        <p:txBody>
          <a:bodyPr wrap="square">
            <a:spAutoFit/>
          </a:bodyPr>
          <a:lstStyle/>
          <a:p>
            <a:pPr algn="r"/>
            <a:r>
              <a:rPr lang="en-US" sz="1600" b="1" dirty="0">
                <a:solidFill>
                  <a:srgbClr val="371D54"/>
                </a:solidFill>
                <a:latin typeface="Arial" charset="0"/>
                <a:ea typeface="Arial" charset="0"/>
                <a:cs typeface="Arial" charset="0"/>
              </a:rPr>
              <a:t>1. </a:t>
            </a:r>
            <a:r>
              <a:rPr lang="en-US" sz="1600" dirty="0">
                <a:solidFill>
                  <a:srgbClr val="371D54"/>
                </a:solidFill>
                <a:latin typeface="Arial" charset="0"/>
                <a:ea typeface="Arial" charset="0"/>
                <a:cs typeface="Arial" charset="0"/>
              </a:rPr>
              <a:t>Think about how these terms relate specifically to your local environment. To the streets, parks, buildings and green spaces near you. Can you think of an example for each term?</a:t>
            </a:r>
          </a:p>
          <a:p>
            <a:endParaRPr lang="en-US" dirty="0"/>
          </a:p>
          <a:p>
            <a:r>
              <a:rPr lang="en-US" dirty="0"/>
              <a:t/>
            </a:r>
            <a:br>
              <a:rPr lang="en-US" dirty="0"/>
            </a:br>
            <a:endParaRPr lang="en-US" dirty="0"/>
          </a:p>
        </p:txBody>
      </p:sp>
      <p:sp>
        <p:nvSpPr>
          <p:cNvPr id="8" name="Rectangle 7"/>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254820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5D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l="12933" b="14932"/>
          <a:stretch/>
        </p:blipFill>
        <p:spPr>
          <a:xfrm>
            <a:off x="-246" y="-1389248"/>
            <a:ext cx="8172646" cy="8247248"/>
          </a:xfrm>
          <a:prstGeom prst="rect">
            <a:avLst/>
          </a:prstGeom>
        </p:spPr>
      </p:pic>
      <p:sp>
        <p:nvSpPr>
          <p:cNvPr id="6" name="Rounded Rectangle 5"/>
          <p:cNvSpPr/>
          <p:nvPr/>
        </p:nvSpPr>
        <p:spPr>
          <a:xfrm>
            <a:off x="6372200" y="692696"/>
            <a:ext cx="3060340" cy="18722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372200" y="908139"/>
            <a:ext cx="2592288" cy="1384995"/>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One / </a:t>
            </a:r>
          </a:p>
          <a:p>
            <a:pPr algn="r"/>
            <a:r>
              <a:rPr lang="en-US" sz="2800" dirty="0">
                <a:solidFill>
                  <a:srgbClr val="371D54"/>
                </a:solidFill>
                <a:latin typeface="Arial" charset="0"/>
                <a:ea typeface="Arial" charset="0"/>
                <a:cs typeface="Arial" charset="0"/>
              </a:rPr>
              <a:t>Politics of Place</a:t>
            </a:r>
          </a:p>
        </p:txBody>
      </p:sp>
      <p:sp>
        <p:nvSpPr>
          <p:cNvPr id="7" name="Rectangle 6"/>
          <p:cNvSpPr/>
          <p:nvPr/>
        </p:nvSpPr>
        <p:spPr>
          <a:xfrm>
            <a:off x="6984776" y="2780347"/>
            <a:ext cx="1979712" cy="2800767"/>
          </a:xfrm>
          <a:prstGeom prst="rect">
            <a:avLst/>
          </a:prstGeom>
        </p:spPr>
        <p:txBody>
          <a:bodyPr wrap="square">
            <a:spAutoFit/>
          </a:bodyPr>
          <a:lstStyle/>
          <a:p>
            <a:pPr algn="r"/>
            <a:r>
              <a:rPr lang="en-US" sz="1600" b="1" dirty="0">
                <a:solidFill>
                  <a:srgbClr val="371D54"/>
                </a:solidFill>
                <a:latin typeface="Arial" charset="0"/>
                <a:ea typeface="Arial" charset="0"/>
                <a:cs typeface="Arial" charset="0"/>
              </a:rPr>
              <a:t>2. </a:t>
            </a:r>
            <a:r>
              <a:rPr lang="en-US" sz="1600" dirty="0">
                <a:solidFill>
                  <a:srgbClr val="371D54"/>
                </a:solidFill>
                <a:latin typeface="Arial" charset="0"/>
                <a:ea typeface="Arial" charset="0"/>
                <a:cs typeface="Arial" charset="0"/>
              </a:rPr>
              <a:t>How can the (built) environment be (more) democratic? </a:t>
            </a:r>
          </a:p>
          <a:p>
            <a:pPr algn="r"/>
            <a:endParaRPr lang="en-US" sz="1600" dirty="0">
              <a:solidFill>
                <a:srgbClr val="371D54"/>
              </a:solidFill>
              <a:latin typeface="Arial" charset="0"/>
              <a:ea typeface="Arial" charset="0"/>
              <a:cs typeface="Arial" charset="0"/>
            </a:endParaRPr>
          </a:p>
          <a:p>
            <a:pPr algn="r"/>
            <a:r>
              <a:rPr lang="en-US" sz="1600" dirty="0">
                <a:solidFill>
                  <a:srgbClr val="371D54"/>
                </a:solidFill>
                <a:latin typeface="Arial" charset="0"/>
                <a:ea typeface="Arial" charset="0"/>
                <a:cs typeface="Arial" charset="0"/>
              </a:rPr>
              <a:t>What would democratic design decisions/activities look like and how would they be implemented?</a:t>
            </a:r>
          </a:p>
        </p:txBody>
      </p:sp>
      <p:sp>
        <p:nvSpPr>
          <p:cNvPr id="8" name="Rectangle 7"/>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211917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5D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l="12933" b="14932"/>
          <a:stretch/>
        </p:blipFill>
        <p:spPr>
          <a:xfrm>
            <a:off x="-246" y="-1389248"/>
            <a:ext cx="8172646" cy="8247248"/>
          </a:xfrm>
          <a:prstGeom prst="rect">
            <a:avLst/>
          </a:prstGeom>
        </p:spPr>
      </p:pic>
      <p:sp>
        <p:nvSpPr>
          <p:cNvPr id="7" name="Rectangle 6"/>
          <p:cNvSpPr/>
          <p:nvPr/>
        </p:nvSpPr>
        <p:spPr>
          <a:xfrm>
            <a:off x="6984776" y="2780347"/>
            <a:ext cx="1979712" cy="830997"/>
          </a:xfrm>
          <a:prstGeom prst="rect">
            <a:avLst/>
          </a:prstGeom>
        </p:spPr>
        <p:txBody>
          <a:bodyPr wrap="square">
            <a:spAutoFit/>
          </a:bodyPr>
          <a:lstStyle/>
          <a:p>
            <a:pPr algn="r"/>
            <a:r>
              <a:rPr lang="en-US" sz="1600" b="1" dirty="0">
                <a:solidFill>
                  <a:srgbClr val="371D54"/>
                </a:solidFill>
                <a:latin typeface="Arial" charset="0"/>
                <a:ea typeface="Arial" charset="0"/>
                <a:cs typeface="Arial" charset="0"/>
              </a:rPr>
              <a:t>3. </a:t>
            </a:r>
            <a:r>
              <a:rPr lang="en-US" sz="1600" dirty="0">
                <a:solidFill>
                  <a:srgbClr val="371D54"/>
                </a:solidFill>
                <a:latin typeface="Arial" charset="0"/>
                <a:ea typeface="Arial" charset="0"/>
                <a:cs typeface="Arial" charset="0"/>
              </a:rPr>
              <a:t>How can we increase our right to the city?</a:t>
            </a:r>
          </a:p>
        </p:txBody>
      </p:sp>
      <p:sp>
        <p:nvSpPr>
          <p:cNvPr id="8" name="Rounded Rectangle 7"/>
          <p:cNvSpPr/>
          <p:nvPr/>
        </p:nvSpPr>
        <p:spPr>
          <a:xfrm>
            <a:off x="6372200" y="692696"/>
            <a:ext cx="3060340" cy="18722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72200" y="908139"/>
            <a:ext cx="2592288" cy="1384995"/>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One / </a:t>
            </a:r>
          </a:p>
          <a:p>
            <a:pPr algn="r"/>
            <a:r>
              <a:rPr lang="en-US" sz="2800" dirty="0">
                <a:solidFill>
                  <a:srgbClr val="371D54"/>
                </a:solidFill>
                <a:latin typeface="Arial" charset="0"/>
                <a:ea typeface="Arial" charset="0"/>
                <a:cs typeface="Arial" charset="0"/>
              </a:rPr>
              <a:t>Politics of Place</a:t>
            </a:r>
          </a:p>
        </p:txBody>
      </p:sp>
      <p:sp>
        <p:nvSpPr>
          <p:cNvPr id="11" name="Rectangle 10"/>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12" name="Rectangle 11"/>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98656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5D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869" b="98222" l="2526" r="96523"/>
                    </a14:imgEffect>
                  </a14:imgLayer>
                </a14:imgProps>
              </a:ext>
              <a:ext uri="{28A0092B-C50C-407E-A947-70E740481C1C}">
                <a14:useLocalDpi xmlns:a14="http://schemas.microsoft.com/office/drawing/2010/main" val="0"/>
              </a:ext>
            </a:extLst>
          </a:blip>
          <a:srcRect l="5836" t="6722" r="19017" b="5514"/>
          <a:stretch/>
        </p:blipFill>
        <p:spPr>
          <a:xfrm>
            <a:off x="-540568" y="-675456"/>
            <a:ext cx="7865216" cy="8321765"/>
          </a:xfrm>
          <a:prstGeom prst="rect">
            <a:avLst/>
          </a:prstGeom>
        </p:spPr>
      </p:pic>
      <p:sp>
        <p:nvSpPr>
          <p:cNvPr id="6" name="Rounded Rectangle 5"/>
          <p:cNvSpPr/>
          <p:nvPr/>
        </p:nvSpPr>
        <p:spPr>
          <a:xfrm>
            <a:off x="6372200" y="692696"/>
            <a:ext cx="3060340" cy="18722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40152" y="908139"/>
            <a:ext cx="3024336" cy="1384995"/>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Two/ </a:t>
            </a:r>
          </a:p>
          <a:p>
            <a:pPr algn="r"/>
            <a:r>
              <a:rPr lang="en-US" sz="2800" dirty="0">
                <a:solidFill>
                  <a:srgbClr val="371D54"/>
                </a:solidFill>
                <a:latin typeface="Arial" charset="0"/>
                <a:ea typeface="Arial" charset="0"/>
                <a:cs typeface="Arial" charset="0"/>
              </a:rPr>
              <a:t>Community Agency</a:t>
            </a:r>
          </a:p>
        </p:txBody>
      </p:sp>
      <p:sp>
        <p:nvSpPr>
          <p:cNvPr id="7" name="Rectangle 6"/>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9" name="Rectangle 8"/>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241705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1825414" y="-1406667"/>
            <a:ext cx="5026473"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15616" y="620688"/>
            <a:ext cx="6999423" cy="5416868"/>
          </a:xfrm>
          <a:prstGeom prst="rect">
            <a:avLst/>
          </a:prstGeom>
        </p:spPr>
        <p:txBody>
          <a:bodyPr wrap="square">
            <a:spAutoFit/>
          </a:bodyPr>
          <a:lstStyle/>
          <a:p>
            <a:r>
              <a:rPr lang="en-US" b="1" i="1" dirty="0">
                <a:solidFill>
                  <a:srgbClr val="371D54"/>
                </a:solidFill>
                <a:latin typeface="Arial" charset="0"/>
                <a:ea typeface="Arial" charset="0"/>
                <a:cs typeface="Arial" charset="0"/>
              </a:rPr>
              <a:t>Communities</a:t>
            </a:r>
          </a:p>
          <a:p>
            <a:endParaRPr lang="en-US"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Which different communities can you think of that are local to you or your school area? </a:t>
            </a:r>
          </a:p>
          <a:p>
            <a:pPr marL="342900" indent="-342900">
              <a:buFont typeface="+mj-lt"/>
              <a:buAutoNum type="arabicPeriod"/>
            </a:pPr>
            <a:endParaRPr lang="en-US" sz="1600"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What makes them communities? Why? Are there community crossovers? </a:t>
            </a:r>
          </a:p>
          <a:p>
            <a:pPr marL="342900" indent="-342900">
              <a:buFont typeface="+mj-lt"/>
              <a:buAutoNum type="arabicPeriod"/>
            </a:pPr>
            <a:endParaRPr lang="en-US" sz="1600"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What are the (formal and informal) boundaries of the area the communities focus on? </a:t>
            </a:r>
          </a:p>
          <a:p>
            <a:pPr marL="342900" indent="-342900">
              <a:buFont typeface="+mj-lt"/>
              <a:buAutoNum type="arabicPeriod"/>
            </a:pPr>
            <a:endParaRPr lang="en-US" sz="1600"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Are there informal boundaries to the communities or the areas the groups focus on? What are these? Why?</a:t>
            </a:r>
          </a:p>
          <a:p>
            <a:pPr marL="342900" indent="-342900">
              <a:buFont typeface="+mj-lt"/>
              <a:buAutoNum type="arabicPeriod"/>
            </a:pPr>
            <a:endParaRPr lang="en-US" sz="1600"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How are communities visible in the public realm? (High Street, residential streets, buildings, public spaces)</a:t>
            </a:r>
          </a:p>
          <a:p>
            <a:pPr marL="342900" indent="-342900">
              <a:buFont typeface="+mj-lt"/>
              <a:buAutoNum type="arabicPeriod"/>
            </a:pPr>
            <a:endParaRPr lang="en-US" sz="1600" dirty="0">
              <a:solidFill>
                <a:srgbClr val="371D54"/>
              </a:solidFill>
              <a:latin typeface="Arial" charset="0"/>
              <a:ea typeface="Arial" charset="0"/>
              <a:cs typeface="Arial" charset="0"/>
            </a:endParaRPr>
          </a:p>
          <a:p>
            <a:pPr marL="342900" indent="-342900">
              <a:buFont typeface="+mj-lt"/>
              <a:buAutoNum type="arabicPeriod"/>
            </a:pPr>
            <a:r>
              <a:rPr lang="en-US" sz="1600" dirty="0">
                <a:solidFill>
                  <a:srgbClr val="371D54"/>
                </a:solidFill>
                <a:latin typeface="Arial" charset="0"/>
                <a:ea typeface="Arial" charset="0"/>
                <a:cs typeface="Arial" charset="0"/>
              </a:rPr>
              <a:t>Where do communities cross over? </a:t>
            </a:r>
          </a:p>
          <a:p>
            <a:endParaRPr lang="en-US" dirty="0">
              <a:solidFill>
                <a:srgbClr val="371D54"/>
              </a:solidFill>
              <a:latin typeface="Arial" charset="0"/>
              <a:ea typeface="Arial" charset="0"/>
              <a:cs typeface="Arial" charset="0"/>
            </a:endParaRPr>
          </a:p>
          <a:p>
            <a:r>
              <a:rPr lang="en-US" dirty="0">
                <a:latin typeface="Arial" charset="0"/>
                <a:ea typeface="Arial" charset="0"/>
                <a:cs typeface="Arial" charset="0"/>
              </a:rPr>
              <a:t/>
            </a:r>
            <a:br>
              <a:rPr lang="en-US" dirty="0">
                <a:latin typeface="Arial" charset="0"/>
                <a:ea typeface="Arial" charset="0"/>
                <a:cs typeface="Arial" charset="0"/>
              </a:rPr>
            </a:br>
            <a:endParaRPr lang="en-US" dirty="0">
              <a:latin typeface="Arial" charset="0"/>
              <a:ea typeface="Arial" charset="0"/>
              <a:cs typeface="Arial"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80781" t="72393" r="5426" b="11585"/>
          <a:stretch/>
        </p:blipFill>
        <p:spPr>
          <a:xfrm>
            <a:off x="5047970" y="5647161"/>
            <a:ext cx="997444" cy="999111"/>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80781" t="33716" r="5426" b="50262"/>
          <a:stretch/>
        </p:blipFill>
        <p:spPr>
          <a:xfrm>
            <a:off x="6376485" y="5640521"/>
            <a:ext cx="997444" cy="999111"/>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0781" t="13469" r="5426" b="70509"/>
          <a:stretch/>
        </p:blipFill>
        <p:spPr>
          <a:xfrm>
            <a:off x="7704280" y="5647161"/>
            <a:ext cx="997444" cy="999111"/>
          </a:xfrm>
          <a:prstGeom prst="rect">
            <a:avLst/>
          </a:prstGeom>
        </p:spPr>
      </p:pic>
      <p:sp>
        <p:nvSpPr>
          <p:cNvPr id="11" name="TextBox 10"/>
          <p:cNvSpPr txBox="1"/>
          <p:nvPr/>
        </p:nvSpPr>
        <p:spPr>
          <a:xfrm>
            <a:off x="3059832" y="111267"/>
            <a:ext cx="5400599" cy="954107"/>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Two /  </a:t>
            </a:r>
            <a:r>
              <a:rPr lang="en-US" sz="2800" dirty="0">
                <a:solidFill>
                  <a:srgbClr val="371D54"/>
                </a:solidFill>
                <a:latin typeface="Arial" charset="0"/>
                <a:ea typeface="Arial" charset="0"/>
                <a:cs typeface="Arial" charset="0"/>
              </a:rPr>
              <a:t>Community Agency</a:t>
            </a:r>
          </a:p>
        </p:txBody>
      </p:sp>
      <p:sp>
        <p:nvSpPr>
          <p:cNvPr id="12" name="Rectangle 11"/>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13" name="Rectangle 12"/>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96501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2725514" y="-2306767"/>
            <a:ext cx="3226273"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72288" y="867189"/>
            <a:ext cx="6999423" cy="2369880"/>
          </a:xfrm>
          <a:prstGeom prst="rect">
            <a:avLst/>
          </a:prstGeom>
        </p:spPr>
        <p:txBody>
          <a:bodyPr wrap="square">
            <a:spAutoFit/>
          </a:bodyPr>
          <a:lstStyle/>
          <a:p>
            <a:r>
              <a:rPr lang="en-US" b="1" i="1" dirty="0">
                <a:solidFill>
                  <a:srgbClr val="371D54"/>
                </a:solidFill>
                <a:latin typeface="Arial" charset="0"/>
                <a:ea typeface="Arial" charset="0"/>
                <a:cs typeface="Arial" charset="0"/>
              </a:rPr>
              <a:t>Grassroots community groups - Local agency</a:t>
            </a:r>
          </a:p>
          <a:p>
            <a:endParaRPr lang="en-US" i="1"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1</a:t>
            </a:r>
            <a:r>
              <a:rPr lang="en-US" sz="1600" i="1" dirty="0">
                <a:solidFill>
                  <a:srgbClr val="371D54"/>
                </a:solidFill>
                <a:latin typeface="Arial" charset="0"/>
                <a:ea typeface="Arial" charset="0"/>
                <a:cs typeface="Arial" charset="0"/>
              </a:rPr>
              <a:t>. </a:t>
            </a:r>
            <a:r>
              <a:rPr lang="en-US" sz="1600" dirty="0">
                <a:solidFill>
                  <a:srgbClr val="371D54"/>
                </a:solidFill>
                <a:latin typeface="Arial" charset="0"/>
                <a:ea typeface="Arial" charset="0"/>
                <a:cs typeface="Arial" charset="0"/>
              </a:rPr>
              <a:t>Which community groups can you think of that are active in your area?</a:t>
            </a:r>
          </a:p>
          <a:p>
            <a:pPr marL="342900" indent="-342900">
              <a:buAutoNum type="arabicPeriod"/>
            </a:pPr>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2. What particular activities do these communities or groups carry out? For whom? Why?</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3. Do they engage with singular or multiple communities? If yes, how do the community groups engage with a variety of communities?</a:t>
            </a:r>
          </a:p>
        </p:txBody>
      </p:sp>
      <p:sp>
        <p:nvSpPr>
          <p:cNvPr id="12" name="TextBox 11"/>
          <p:cNvSpPr txBox="1"/>
          <p:nvPr/>
        </p:nvSpPr>
        <p:spPr>
          <a:xfrm>
            <a:off x="3059832" y="111267"/>
            <a:ext cx="5400599" cy="954107"/>
          </a:xfrm>
          <a:prstGeom prst="rect">
            <a:avLst/>
          </a:prstGeom>
          <a:noFill/>
        </p:spPr>
        <p:txBody>
          <a:bodyPr wrap="square" rtlCol="0">
            <a:spAutoFit/>
          </a:bodyPr>
          <a:lstStyle/>
          <a:p>
            <a:pPr algn="r"/>
            <a:r>
              <a:rPr lang="en-US" sz="2800" b="1" dirty="0">
                <a:solidFill>
                  <a:srgbClr val="7E6899"/>
                </a:solidFill>
                <a:latin typeface="Arial" charset="0"/>
                <a:ea typeface="Arial" charset="0"/>
                <a:cs typeface="Arial" charset="0"/>
              </a:rPr>
              <a:t>Activity Two /  </a:t>
            </a:r>
            <a:r>
              <a:rPr lang="en-US" sz="2800" dirty="0">
                <a:solidFill>
                  <a:srgbClr val="371D54"/>
                </a:solidFill>
                <a:latin typeface="Arial" charset="0"/>
                <a:ea typeface="Arial" charset="0"/>
                <a:cs typeface="Arial" charset="0"/>
              </a:rPr>
              <a:t>Community Agency</a:t>
            </a:r>
          </a:p>
        </p:txBody>
      </p:sp>
      <p:sp>
        <p:nvSpPr>
          <p:cNvPr id="11" name="Rectangle 10"/>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13" name="Rectangle 12"/>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80781" t="72393" r="5426" b="11585"/>
          <a:stretch/>
        </p:blipFill>
        <p:spPr>
          <a:xfrm>
            <a:off x="5047970" y="5647161"/>
            <a:ext cx="997444" cy="999111"/>
          </a:xfrm>
          <a:prstGeom prst="rect">
            <a:avLst/>
          </a:prstGeom>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80781" t="33716" r="5426" b="50262"/>
          <a:stretch/>
        </p:blipFill>
        <p:spPr>
          <a:xfrm>
            <a:off x="6376485" y="5640521"/>
            <a:ext cx="997444" cy="999111"/>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80781" t="13469" r="5426" b="70509"/>
          <a:stretch/>
        </p:blipFill>
        <p:spPr>
          <a:xfrm>
            <a:off x="7704280" y="5647161"/>
            <a:ext cx="997444" cy="999111"/>
          </a:xfrm>
          <a:prstGeom prst="rect">
            <a:avLst/>
          </a:prstGeom>
        </p:spPr>
      </p:pic>
    </p:spTree>
    <p:extLst>
      <p:ext uri="{BB962C8B-B14F-4D97-AF65-F5344CB8AC3E}">
        <p14:creationId xmlns:p14="http://schemas.microsoft.com/office/powerpoint/2010/main" val="5319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8" r="5836"/>
          <a:stretch/>
        </p:blipFill>
        <p:spPr>
          <a:xfrm>
            <a:off x="0" y="7640"/>
            <a:ext cx="9144000" cy="6850360"/>
          </a:xfrm>
          <a:prstGeom prst="rect">
            <a:avLst/>
          </a:prstGeom>
        </p:spPr>
      </p:pic>
      <p:sp>
        <p:nvSpPr>
          <p:cNvPr id="5" name="TextBox 4"/>
          <p:cNvSpPr txBox="1"/>
          <p:nvPr/>
        </p:nvSpPr>
        <p:spPr>
          <a:xfrm>
            <a:off x="395536" y="404664"/>
            <a:ext cx="5400599" cy="523220"/>
          </a:xfrm>
          <a:prstGeom prst="rect">
            <a:avLst/>
          </a:prstGeom>
          <a:noFill/>
        </p:spPr>
        <p:txBody>
          <a:bodyPr wrap="square" rtlCol="0">
            <a:spAutoFit/>
          </a:bodyPr>
          <a:lstStyle/>
          <a:p>
            <a:r>
              <a:rPr lang="en-US" sz="2800" b="1" dirty="0">
                <a:solidFill>
                  <a:srgbClr val="7E6899"/>
                </a:solidFill>
                <a:latin typeface="Arial" charset="0"/>
                <a:ea typeface="Arial" charset="0"/>
                <a:cs typeface="Arial" charset="0"/>
              </a:rPr>
              <a:t>Next Week /  </a:t>
            </a:r>
            <a:r>
              <a:rPr lang="en-US" sz="2800" dirty="0">
                <a:solidFill>
                  <a:srgbClr val="371D54"/>
                </a:solidFill>
                <a:latin typeface="Arial" charset="0"/>
                <a:ea typeface="Arial" charset="0"/>
                <a:cs typeface="Arial" charset="0"/>
              </a:rPr>
              <a:t>Walkabout</a:t>
            </a:r>
          </a:p>
        </p:txBody>
      </p:sp>
      <p:sp>
        <p:nvSpPr>
          <p:cNvPr id="7" name="Rounded Rectangle 6"/>
          <p:cNvSpPr/>
          <p:nvPr/>
        </p:nvSpPr>
        <p:spPr>
          <a:xfrm>
            <a:off x="-582237" y="1049218"/>
            <a:ext cx="5802310" cy="2739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505" y="1250233"/>
            <a:ext cx="4896544" cy="2308324"/>
          </a:xfrm>
          <a:prstGeom prst="rect">
            <a:avLst/>
          </a:prstGeom>
        </p:spPr>
        <p:txBody>
          <a:bodyPr wrap="square">
            <a:spAutoFit/>
          </a:bodyPr>
          <a:lstStyle/>
          <a:p>
            <a:r>
              <a:rPr lang="en-US" sz="1600" dirty="0">
                <a:solidFill>
                  <a:srgbClr val="371D54"/>
                </a:solidFill>
                <a:latin typeface="Arial" charset="0"/>
                <a:ea typeface="Arial" charset="0"/>
                <a:cs typeface="Arial" charset="0"/>
              </a:rPr>
              <a:t>‘Transect Walk and Transactional Drawing’, by Benjamin Barth, </a:t>
            </a:r>
          </a:p>
          <a:p>
            <a:r>
              <a:rPr lang="en-US" sz="1600" dirty="0">
                <a:solidFill>
                  <a:srgbClr val="371D54"/>
                </a:solidFill>
                <a:latin typeface="Arial" charset="0"/>
                <a:ea typeface="Arial" charset="0"/>
                <a:cs typeface="Arial" charset="0"/>
              </a:rPr>
              <a:t>Bergen </a:t>
            </a:r>
            <a:r>
              <a:rPr lang="en-US" sz="1600" dirty="0" err="1">
                <a:solidFill>
                  <a:srgbClr val="371D54"/>
                </a:solidFill>
                <a:latin typeface="Arial" charset="0"/>
                <a:ea typeface="Arial" charset="0"/>
                <a:cs typeface="Arial" charset="0"/>
              </a:rPr>
              <a:t>Arkitekt</a:t>
            </a:r>
            <a:r>
              <a:rPr lang="en-US" sz="1600" dirty="0">
                <a:solidFill>
                  <a:srgbClr val="371D54"/>
                </a:solidFill>
                <a:latin typeface="Arial" charset="0"/>
                <a:ea typeface="Arial" charset="0"/>
                <a:cs typeface="Arial" charset="0"/>
              </a:rPr>
              <a:t> </a:t>
            </a:r>
            <a:r>
              <a:rPr lang="en-US" sz="1600" dirty="0" err="1">
                <a:solidFill>
                  <a:srgbClr val="371D54"/>
                </a:solidFill>
                <a:latin typeface="Arial" charset="0"/>
                <a:ea typeface="Arial" charset="0"/>
                <a:cs typeface="Arial" charset="0"/>
              </a:rPr>
              <a:t>Skole</a:t>
            </a:r>
            <a:r>
              <a:rPr lang="en-US" sz="1600" dirty="0">
                <a:solidFill>
                  <a:srgbClr val="371D54"/>
                </a:solidFill>
                <a:latin typeface="Arial" charset="0"/>
                <a:ea typeface="Arial" charset="0"/>
                <a:cs typeface="Arial" charset="0"/>
              </a:rPr>
              <a:t>, 2009 </a:t>
            </a:r>
            <a:r>
              <a:rPr lang="en-GB" sz="1600" dirty="0">
                <a:solidFill>
                  <a:srgbClr val="371D54"/>
                </a:solidFill>
                <a:latin typeface="Arial" charset="0"/>
                <a:ea typeface="Arial" charset="0"/>
                <a:cs typeface="Arial" charset="0"/>
              </a:rPr>
              <a:t>© Benjamin Barth</a:t>
            </a:r>
            <a:endParaRPr lang="en-US" sz="1600" dirty="0">
              <a:solidFill>
                <a:srgbClr val="371D54"/>
              </a:solidFill>
              <a:latin typeface="Arial" charset="0"/>
              <a:ea typeface="Arial" charset="0"/>
              <a:cs typeface="Arial" charset="0"/>
            </a:endParaRPr>
          </a:p>
          <a:p>
            <a:endParaRPr lang="en-US" sz="1600" dirty="0">
              <a:solidFill>
                <a:srgbClr val="371D54"/>
              </a:solidFill>
              <a:latin typeface="Arial" charset="0"/>
              <a:ea typeface="Arial" charset="0"/>
              <a:cs typeface="Arial" charset="0"/>
            </a:endParaRPr>
          </a:p>
          <a:p>
            <a:r>
              <a:rPr lang="en-GB" sz="1600" dirty="0">
                <a:solidFill>
                  <a:srgbClr val="371D54"/>
                </a:solidFill>
                <a:latin typeface="Arial" charset="0"/>
                <a:ea typeface="Arial" charset="0"/>
                <a:cs typeface="Arial" charset="0"/>
              </a:rPr>
              <a:t>They were made as an attempt to document physical and psychological barriers and/or «thresholds» in the built environment, on the route between Bergen School of Architecture and across the city centre of Bergen.</a:t>
            </a:r>
            <a:endParaRPr lang="en-US" sz="1600" dirty="0">
              <a:solidFill>
                <a:srgbClr val="371D54"/>
              </a:solidFill>
              <a:latin typeface="Arial" charset="0"/>
              <a:ea typeface="Arial" charset="0"/>
              <a:cs typeface="Arial" charset="0"/>
            </a:endParaRPr>
          </a:p>
        </p:txBody>
      </p:sp>
      <p:sp>
        <p:nvSpPr>
          <p:cNvPr id="11" name="Rectangle 10"/>
          <p:cNvSpPr/>
          <p:nvPr/>
        </p:nvSpPr>
        <p:spPr>
          <a:xfrm>
            <a:off x="5652120"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12" name="Rectangle 11"/>
          <p:cNvSpPr/>
          <p:nvPr/>
        </p:nvSpPr>
        <p:spPr>
          <a:xfrm>
            <a:off x="4210712"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186505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alphaModFix amt="64000"/>
            <a:extLst>
              <a:ext uri="{28A0092B-C50C-407E-A947-70E740481C1C}">
                <a14:useLocalDpi xmlns:a14="http://schemas.microsoft.com/office/drawing/2010/main" val="0"/>
              </a:ext>
            </a:extLst>
          </a:blip>
          <a:srcRect t="21123" r="60900"/>
          <a:stretch/>
        </p:blipFill>
        <p:spPr>
          <a:xfrm>
            <a:off x="0" y="0"/>
            <a:ext cx="9143999" cy="6857999"/>
          </a:xfrm>
          <a:prstGeom prst="rect">
            <a:avLst/>
          </a:prstGeom>
        </p:spPr>
      </p:pic>
      <p:sp>
        <p:nvSpPr>
          <p:cNvPr id="5" name="TextBox 4"/>
          <p:cNvSpPr txBox="1"/>
          <p:nvPr/>
        </p:nvSpPr>
        <p:spPr>
          <a:xfrm>
            <a:off x="395536" y="404664"/>
            <a:ext cx="5400599" cy="523220"/>
          </a:xfrm>
          <a:prstGeom prst="rect">
            <a:avLst/>
          </a:prstGeom>
          <a:noFill/>
        </p:spPr>
        <p:txBody>
          <a:bodyPr wrap="square" rtlCol="0">
            <a:spAutoFit/>
          </a:bodyPr>
          <a:lstStyle/>
          <a:p>
            <a:r>
              <a:rPr lang="en-US" sz="2800" b="1" dirty="0">
                <a:solidFill>
                  <a:srgbClr val="7E6899"/>
                </a:solidFill>
                <a:latin typeface="Arial" charset="0"/>
                <a:ea typeface="Arial" charset="0"/>
                <a:cs typeface="Arial" charset="0"/>
              </a:rPr>
              <a:t>Next Week /  </a:t>
            </a:r>
            <a:r>
              <a:rPr lang="en-US" sz="2800" dirty="0">
                <a:solidFill>
                  <a:srgbClr val="371D54"/>
                </a:solidFill>
                <a:latin typeface="Arial" charset="0"/>
                <a:ea typeface="Arial" charset="0"/>
                <a:cs typeface="Arial" charset="0"/>
              </a:rPr>
              <a:t>Walkabout</a:t>
            </a:r>
          </a:p>
        </p:txBody>
      </p:sp>
      <p:sp>
        <p:nvSpPr>
          <p:cNvPr id="7" name="Rounded Rectangle 6"/>
          <p:cNvSpPr/>
          <p:nvPr/>
        </p:nvSpPr>
        <p:spPr>
          <a:xfrm>
            <a:off x="-582237" y="1049218"/>
            <a:ext cx="5802310" cy="2739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7504" y="1250233"/>
            <a:ext cx="4846967" cy="2308324"/>
          </a:xfrm>
          <a:prstGeom prst="rect">
            <a:avLst/>
          </a:prstGeom>
        </p:spPr>
        <p:txBody>
          <a:bodyPr wrap="square">
            <a:spAutoFit/>
          </a:bodyPr>
          <a:lstStyle/>
          <a:p>
            <a:r>
              <a:rPr lang="en-US" sz="1600" dirty="0">
                <a:solidFill>
                  <a:srgbClr val="371D54"/>
                </a:solidFill>
                <a:latin typeface="Arial" charset="0"/>
                <a:ea typeface="Arial" charset="0"/>
                <a:cs typeface="Arial" charset="0"/>
              </a:rPr>
              <a:t>‘Transect Walk and Transactional Drawing’, by Benjamin Barth, </a:t>
            </a:r>
          </a:p>
          <a:p>
            <a:r>
              <a:rPr lang="en-US" sz="1600" dirty="0">
                <a:solidFill>
                  <a:srgbClr val="371D54"/>
                </a:solidFill>
                <a:latin typeface="Arial" charset="0"/>
                <a:ea typeface="Arial" charset="0"/>
                <a:cs typeface="Arial" charset="0"/>
              </a:rPr>
              <a:t>Bergen </a:t>
            </a:r>
            <a:r>
              <a:rPr lang="en-US" sz="1600" dirty="0" err="1">
                <a:solidFill>
                  <a:srgbClr val="371D54"/>
                </a:solidFill>
                <a:latin typeface="Arial" charset="0"/>
                <a:ea typeface="Arial" charset="0"/>
                <a:cs typeface="Arial" charset="0"/>
              </a:rPr>
              <a:t>Arkitekt</a:t>
            </a:r>
            <a:r>
              <a:rPr lang="en-US" sz="1600" dirty="0">
                <a:solidFill>
                  <a:srgbClr val="371D54"/>
                </a:solidFill>
                <a:latin typeface="Arial" charset="0"/>
                <a:ea typeface="Arial" charset="0"/>
                <a:cs typeface="Arial" charset="0"/>
              </a:rPr>
              <a:t> </a:t>
            </a:r>
            <a:r>
              <a:rPr lang="en-US" sz="1600" dirty="0" err="1">
                <a:solidFill>
                  <a:srgbClr val="371D54"/>
                </a:solidFill>
                <a:latin typeface="Arial" charset="0"/>
                <a:ea typeface="Arial" charset="0"/>
                <a:cs typeface="Arial" charset="0"/>
              </a:rPr>
              <a:t>Skole</a:t>
            </a:r>
            <a:r>
              <a:rPr lang="en-US" sz="1600" dirty="0">
                <a:solidFill>
                  <a:srgbClr val="371D54"/>
                </a:solidFill>
                <a:latin typeface="Arial" charset="0"/>
                <a:ea typeface="Arial" charset="0"/>
                <a:cs typeface="Arial" charset="0"/>
              </a:rPr>
              <a:t>, 2009 </a:t>
            </a:r>
            <a:r>
              <a:rPr lang="en-GB" sz="1600" dirty="0">
                <a:solidFill>
                  <a:srgbClr val="371D54"/>
                </a:solidFill>
                <a:latin typeface="Arial" charset="0"/>
                <a:ea typeface="Arial" charset="0"/>
                <a:cs typeface="Arial" charset="0"/>
              </a:rPr>
              <a:t>© Benjamin Barth</a:t>
            </a:r>
            <a:endParaRPr lang="en-US" sz="1600" dirty="0">
              <a:solidFill>
                <a:srgbClr val="371D54"/>
              </a:solidFill>
              <a:latin typeface="Arial" charset="0"/>
              <a:ea typeface="Arial" charset="0"/>
              <a:cs typeface="Arial" charset="0"/>
            </a:endParaRPr>
          </a:p>
          <a:p>
            <a:endParaRPr lang="en-US" sz="1600" dirty="0">
              <a:solidFill>
                <a:srgbClr val="371D54"/>
              </a:solidFill>
              <a:latin typeface="Arial" charset="0"/>
              <a:ea typeface="Arial" charset="0"/>
              <a:cs typeface="Arial" charset="0"/>
            </a:endParaRPr>
          </a:p>
          <a:p>
            <a:r>
              <a:rPr lang="en-GB" sz="1600" dirty="0">
                <a:solidFill>
                  <a:srgbClr val="371D54"/>
                </a:solidFill>
                <a:latin typeface="Arial" charset="0"/>
                <a:ea typeface="Arial" charset="0"/>
                <a:cs typeface="Arial" charset="0"/>
              </a:rPr>
              <a:t>They were made as an attempt to document physical and psychological barriers and/or «thresholds» in the built environment, on the route between Bergen School of Architecture and across the city centre of Bergen</a:t>
            </a:r>
            <a:endParaRPr lang="en-US" sz="1600" dirty="0">
              <a:solidFill>
                <a:srgbClr val="371D54"/>
              </a:solidFill>
              <a:latin typeface="Arial" charset="0"/>
              <a:ea typeface="Arial" charset="0"/>
              <a:cs typeface="Arial" charset="0"/>
            </a:endParaRPr>
          </a:p>
        </p:txBody>
      </p:sp>
      <p:sp>
        <p:nvSpPr>
          <p:cNvPr id="9" name="Rectangle 8"/>
          <p:cNvSpPr/>
          <p:nvPr/>
        </p:nvSpPr>
        <p:spPr>
          <a:xfrm>
            <a:off x="5652120"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
        <p:nvSpPr>
          <p:cNvPr id="10" name="Rectangle 9"/>
          <p:cNvSpPr/>
          <p:nvPr/>
        </p:nvSpPr>
        <p:spPr>
          <a:xfrm>
            <a:off x="4210712"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47078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2211732" y="-1451548"/>
            <a:ext cx="4252142"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100969" y="1031965"/>
            <a:ext cx="6999423" cy="4555093"/>
          </a:xfrm>
          <a:prstGeom prst="rect">
            <a:avLst/>
          </a:prstGeom>
        </p:spPr>
        <p:txBody>
          <a:bodyPr wrap="square">
            <a:spAutoFit/>
          </a:bodyPr>
          <a:lstStyle/>
          <a:p>
            <a:r>
              <a:rPr lang="en-US" b="1" dirty="0">
                <a:solidFill>
                  <a:srgbClr val="371D54"/>
                </a:solidFill>
                <a:latin typeface="Arial" charset="0"/>
                <a:ea typeface="Arial" charset="0"/>
                <a:cs typeface="Arial" charset="0"/>
              </a:rPr>
              <a:t>Active citizenship: </a:t>
            </a:r>
          </a:p>
          <a:p>
            <a:endParaRPr lang="en-US"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‘is about how people behave towards one another, whether they help and support each other in their communities and work together in groups to improve things for everyone.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Active citizens are people who have opinions and want these to be heard.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They use democratic processes to make things happen, in their school, college, workplace or community.’</a:t>
            </a:r>
          </a:p>
          <a:p>
            <a:endParaRPr lang="en-US" dirty="0">
              <a:solidFill>
                <a:srgbClr val="371D54"/>
              </a:solidFill>
              <a:latin typeface="Arial" charset="0"/>
              <a:ea typeface="Arial" charset="0"/>
              <a:cs typeface="Arial" charset="0"/>
            </a:endParaRPr>
          </a:p>
          <a:p>
            <a:r>
              <a:rPr lang="en-US" b="1" dirty="0">
                <a:solidFill>
                  <a:srgbClr val="371D54"/>
                </a:solidFill>
                <a:latin typeface="Arial" charset="0"/>
                <a:ea typeface="Arial" charset="0"/>
                <a:cs typeface="Arial" charset="0"/>
              </a:rPr>
              <a:t>Agency:</a:t>
            </a:r>
          </a:p>
          <a:p>
            <a:endParaRPr lang="en-US"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 capacity, condition, or state of acting or of exerting power’</a:t>
            </a:r>
          </a:p>
          <a:p>
            <a:endParaRPr lang="en-US" dirty="0"/>
          </a:p>
          <a:p>
            <a:r>
              <a:rPr lang="en-US" dirty="0"/>
              <a:t/>
            </a:r>
            <a:br>
              <a:rPr lang="en-US" dirty="0"/>
            </a:br>
            <a:endParaRPr lang="en-US" dirty="0"/>
          </a:p>
        </p:txBody>
      </p:sp>
      <p:sp>
        <p:nvSpPr>
          <p:cNvPr id="8" name="Freeform 7"/>
          <p:cNvSpPr/>
          <p:nvPr/>
        </p:nvSpPr>
        <p:spPr>
          <a:xfrm>
            <a:off x="5422232" y="-16042"/>
            <a:ext cx="3737810" cy="3080084"/>
          </a:xfrm>
          <a:custGeom>
            <a:avLst/>
            <a:gdLst>
              <a:gd name="connsiteX0" fmla="*/ 3737810 w 3737810"/>
              <a:gd name="connsiteY0" fmla="*/ 3080084 h 3080084"/>
              <a:gd name="connsiteX1" fmla="*/ 2775284 w 3737810"/>
              <a:gd name="connsiteY1" fmla="*/ 1925053 h 3080084"/>
              <a:gd name="connsiteX2" fmla="*/ 2711115 w 3737810"/>
              <a:gd name="connsiteY2" fmla="*/ 994610 h 3080084"/>
              <a:gd name="connsiteX3" fmla="*/ 3256547 w 3737810"/>
              <a:gd name="connsiteY3" fmla="*/ 705853 h 3080084"/>
              <a:gd name="connsiteX4" fmla="*/ 3465094 w 3737810"/>
              <a:gd name="connsiteY4" fmla="*/ 1395663 h 3080084"/>
              <a:gd name="connsiteX5" fmla="*/ 2855494 w 3737810"/>
              <a:gd name="connsiteY5" fmla="*/ 1716505 h 3080084"/>
              <a:gd name="connsiteX6" fmla="*/ 1989221 w 3737810"/>
              <a:gd name="connsiteY6" fmla="*/ 1058779 h 3080084"/>
              <a:gd name="connsiteX7" fmla="*/ 1187115 w 3737810"/>
              <a:gd name="connsiteY7" fmla="*/ 417095 h 3080084"/>
              <a:gd name="connsiteX8" fmla="*/ 0 w 3737810"/>
              <a:gd name="connsiteY8" fmla="*/ 0 h 30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810" h="3080084">
                <a:moveTo>
                  <a:pt x="3737810" y="3080084"/>
                </a:moveTo>
                <a:cubicBezTo>
                  <a:pt x="3342105" y="2676358"/>
                  <a:pt x="2946400" y="2272632"/>
                  <a:pt x="2775284" y="1925053"/>
                </a:cubicBezTo>
                <a:cubicBezTo>
                  <a:pt x="2604168" y="1577474"/>
                  <a:pt x="2630905" y="1197810"/>
                  <a:pt x="2711115" y="994610"/>
                </a:cubicBezTo>
                <a:cubicBezTo>
                  <a:pt x="2791325" y="791410"/>
                  <a:pt x="3130884" y="639011"/>
                  <a:pt x="3256547" y="705853"/>
                </a:cubicBezTo>
                <a:cubicBezTo>
                  <a:pt x="3382210" y="772695"/>
                  <a:pt x="3531936" y="1227221"/>
                  <a:pt x="3465094" y="1395663"/>
                </a:cubicBezTo>
                <a:cubicBezTo>
                  <a:pt x="3398252" y="1564105"/>
                  <a:pt x="3101473" y="1772652"/>
                  <a:pt x="2855494" y="1716505"/>
                </a:cubicBezTo>
                <a:cubicBezTo>
                  <a:pt x="2609515" y="1660358"/>
                  <a:pt x="2267284" y="1275347"/>
                  <a:pt x="1989221" y="1058779"/>
                </a:cubicBezTo>
                <a:cubicBezTo>
                  <a:pt x="1711158" y="842211"/>
                  <a:pt x="1518652" y="593558"/>
                  <a:pt x="1187115" y="417095"/>
                </a:cubicBezTo>
                <a:cubicBezTo>
                  <a:pt x="855578" y="240632"/>
                  <a:pt x="328863" y="106947"/>
                  <a:pt x="0" y="0"/>
                </a:cubicBezTo>
              </a:path>
            </a:pathLst>
          </a:custGeom>
          <a:noFill/>
          <a:ln w="57150">
            <a:solidFill>
              <a:srgbClr val="371D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188117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5400000">
            <a:off x="2211732" y="-1451548"/>
            <a:ext cx="4252142"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115616" y="1143996"/>
            <a:ext cx="6999423" cy="4124206"/>
          </a:xfrm>
          <a:prstGeom prst="rect">
            <a:avLst/>
          </a:prstGeom>
        </p:spPr>
        <p:txBody>
          <a:bodyPr wrap="square">
            <a:spAutoFit/>
          </a:bodyPr>
          <a:lstStyle/>
          <a:p>
            <a:r>
              <a:rPr lang="en-US" b="1" dirty="0">
                <a:solidFill>
                  <a:srgbClr val="371D54"/>
                </a:solidFill>
                <a:latin typeface="Arial" charset="0"/>
                <a:ea typeface="Arial" charset="0"/>
                <a:cs typeface="Arial" charset="0"/>
              </a:rPr>
              <a:t>Citizenship:</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 legal status attached to being regarded as a citizen of a country.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 rights responsibilities and obligations that people have in their local community or country’</a:t>
            </a:r>
          </a:p>
          <a:p>
            <a:endParaRPr lang="en-US" dirty="0">
              <a:solidFill>
                <a:srgbClr val="371D54"/>
              </a:solidFill>
              <a:latin typeface="Arial" charset="0"/>
              <a:ea typeface="Arial" charset="0"/>
              <a:cs typeface="Arial" charset="0"/>
            </a:endParaRPr>
          </a:p>
          <a:p>
            <a:r>
              <a:rPr lang="en-US" b="1" dirty="0">
                <a:solidFill>
                  <a:srgbClr val="371D54"/>
                </a:solidFill>
                <a:latin typeface="Arial" charset="0"/>
                <a:ea typeface="Arial" charset="0"/>
                <a:cs typeface="Arial" charset="0"/>
              </a:rPr>
              <a:t>Community:</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group of people who live in a particular geographical locality.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group whose members share common interests and values’</a:t>
            </a:r>
          </a:p>
          <a:p>
            <a:endParaRPr lang="en-US" dirty="0">
              <a:latin typeface="Arial" charset="0"/>
              <a:ea typeface="Arial" charset="0"/>
              <a:cs typeface="Arial" charset="0"/>
            </a:endParaRPr>
          </a:p>
          <a:p>
            <a:r>
              <a:rPr lang="en-US" dirty="0">
                <a:latin typeface="Arial" charset="0"/>
                <a:ea typeface="Arial" charset="0"/>
                <a:cs typeface="Arial" charset="0"/>
              </a:rPr>
              <a:t/>
            </a:r>
            <a:br>
              <a:rPr lang="en-US" dirty="0">
                <a:latin typeface="Arial" charset="0"/>
                <a:ea typeface="Arial" charset="0"/>
                <a:cs typeface="Arial" charset="0"/>
              </a:rPr>
            </a:br>
            <a:endParaRPr lang="en-US" dirty="0">
              <a:latin typeface="Arial" charset="0"/>
              <a:ea typeface="Arial" charset="0"/>
              <a:cs typeface="Arial" charset="0"/>
            </a:endParaRPr>
          </a:p>
        </p:txBody>
      </p:sp>
      <p:sp>
        <p:nvSpPr>
          <p:cNvPr id="9" name="Rounded Rectangle 8"/>
          <p:cNvSpPr/>
          <p:nvPr/>
        </p:nvSpPr>
        <p:spPr>
          <a:xfrm>
            <a:off x="6444208" y="4283012"/>
            <a:ext cx="1526815" cy="1368151"/>
          </a:xfrm>
          <a:prstGeom prst="roundRect">
            <a:avLst/>
          </a:prstGeom>
          <a:blipFill dpi="0" rotWithShape="1">
            <a:blip r:embed="rId3">
              <a:extLst>
                <a:ext uri="{28A0092B-C50C-407E-A947-70E740481C1C}">
                  <a14:useLocalDpi xmlns:a14="http://schemas.microsoft.com/office/drawing/2010/main" val="0"/>
                </a:ext>
              </a:extLst>
            </a:blip>
            <a:srcRect/>
            <a:stretch>
              <a:fillRect l="-160330" t="-268423" r="-199532" b="-1863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8" name="Rectangle 7"/>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75247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rot="16200000">
            <a:off x="2247651" y="-1231430"/>
            <a:ext cx="5116238" cy="867645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043608" y="1193081"/>
            <a:ext cx="7272808" cy="3908762"/>
          </a:xfrm>
          <a:prstGeom prst="rect">
            <a:avLst/>
          </a:prstGeom>
        </p:spPr>
        <p:txBody>
          <a:bodyPr wrap="square">
            <a:spAutoFit/>
          </a:bodyPr>
          <a:lstStyle/>
          <a:p>
            <a:r>
              <a:rPr lang="en-US" b="1" dirty="0">
                <a:solidFill>
                  <a:srgbClr val="371D54"/>
                </a:solidFill>
                <a:latin typeface="Arial" charset="0"/>
                <a:ea typeface="Arial" charset="0"/>
                <a:cs typeface="Arial" charset="0"/>
              </a:rPr>
              <a:t>Democracy:</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system said to be ‘of the people, by the people, for the people. (...)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system of government where people regularly elect their leaders and have a say in a way a country is governed’</a:t>
            </a:r>
          </a:p>
          <a:p>
            <a:r>
              <a:rPr lang="en-US" dirty="0">
                <a:solidFill>
                  <a:srgbClr val="371D54"/>
                </a:solidFill>
                <a:latin typeface="Arial" charset="0"/>
                <a:ea typeface="Arial" charset="0"/>
                <a:cs typeface="Arial" charset="0"/>
              </a:rPr>
              <a:t/>
            </a:r>
            <a:br>
              <a:rPr lang="en-US" dirty="0">
                <a:solidFill>
                  <a:srgbClr val="371D54"/>
                </a:solidFill>
                <a:latin typeface="Arial" charset="0"/>
                <a:ea typeface="Arial" charset="0"/>
                <a:cs typeface="Arial" charset="0"/>
              </a:rPr>
            </a:br>
            <a:endParaRPr lang="en-US" dirty="0">
              <a:solidFill>
                <a:srgbClr val="371D54"/>
              </a:solidFill>
              <a:latin typeface="Arial" charset="0"/>
              <a:ea typeface="Arial" charset="0"/>
              <a:cs typeface="Arial" charset="0"/>
            </a:endParaRPr>
          </a:p>
          <a:p>
            <a:r>
              <a:rPr lang="en-US" b="1" dirty="0">
                <a:solidFill>
                  <a:srgbClr val="371D54"/>
                </a:solidFill>
                <a:latin typeface="Arial" charset="0"/>
                <a:ea typeface="Arial" charset="0"/>
                <a:cs typeface="Arial" charset="0"/>
              </a:rPr>
              <a:t>Empathy:</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‘Imagining and understanding other people’s point of view’ and ‘the action of understanding, being aware of, being sensitive to, and vicariously experiencing the feelings, thoughts, and experience of another of either the past or present without having the feelings, thoughts, and experience fully communicated in an objectively explicit manner’</a:t>
            </a:r>
          </a:p>
        </p:txBody>
      </p:sp>
      <p:sp>
        <p:nvSpPr>
          <p:cNvPr id="7" name="Rounded Rectangle 6"/>
          <p:cNvSpPr/>
          <p:nvPr/>
        </p:nvSpPr>
        <p:spPr>
          <a:xfrm>
            <a:off x="6876256" y="121772"/>
            <a:ext cx="1670831" cy="1498217"/>
          </a:xfrm>
          <a:prstGeom prst="roundRect">
            <a:avLst/>
          </a:prstGeom>
          <a:blipFill dpi="0" rotWithShape="1">
            <a:blip r:embed="rId3">
              <a:extLst>
                <a:ext uri="{28A0092B-C50C-407E-A947-70E740481C1C}">
                  <a14:useLocalDpi xmlns:a14="http://schemas.microsoft.com/office/drawing/2010/main" val="0"/>
                </a:ext>
              </a:extLst>
            </a:blip>
            <a:srcRect/>
            <a:stretch>
              <a:fillRect l="-151681" t="-48388" r="-168544" b="-4063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371426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rot="16200000">
            <a:off x="4091557" y="-3228585"/>
            <a:ext cx="1470357" cy="867645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15616" y="516337"/>
            <a:ext cx="7272808" cy="1107996"/>
          </a:xfrm>
          <a:prstGeom prst="rect">
            <a:avLst/>
          </a:prstGeom>
        </p:spPr>
        <p:txBody>
          <a:bodyPr wrap="square">
            <a:spAutoFit/>
          </a:bodyPr>
          <a:lstStyle/>
          <a:p>
            <a:r>
              <a:rPr lang="en-US" b="1" dirty="0">
                <a:solidFill>
                  <a:srgbClr val="371D54"/>
                </a:solidFill>
                <a:latin typeface="Arial" charset="0"/>
                <a:ea typeface="Arial" charset="0"/>
                <a:cs typeface="Arial" charset="0"/>
              </a:rPr>
              <a:t>Global citizenship:</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global citizen has an ethic of care for the world or an </a:t>
            </a:r>
            <a:r>
              <a:rPr lang="en-US" sz="1600" i="1" dirty="0">
                <a:solidFill>
                  <a:srgbClr val="371D54"/>
                </a:solidFill>
                <a:latin typeface="Arial" charset="0"/>
                <a:ea typeface="Arial" charset="0"/>
                <a:cs typeface="Arial" charset="0"/>
              </a:rPr>
              <a:t>Amor Mundi</a:t>
            </a:r>
            <a:r>
              <a:rPr lang="en-US" sz="1600" dirty="0">
                <a:solidFill>
                  <a:srgbClr val="371D54"/>
                </a:solidFill>
                <a:latin typeface="Arial" charset="0"/>
                <a:ea typeface="Arial" charset="0"/>
                <a:cs typeface="Arial" charset="0"/>
              </a:rPr>
              <a:t> (love of the world) </a:t>
            </a:r>
          </a:p>
        </p:txBody>
      </p:sp>
      <p:sp>
        <p:nvSpPr>
          <p:cNvPr id="6" name="Rectangle 5"/>
          <p:cNvSpPr/>
          <p:nvPr/>
        </p:nvSpPr>
        <p:spPr>
          <a:xfrm>
            <a:off x="1101761" y="2010283"/>
            <a:ext cx="6480720" cy="3785652"/>
          </a:xfrm>
          <a:prstGeom prst="rect">
            <a:avLst/>
          </a:prstGeom>
        </p:spPr>
        <p:txBody>
          <a:bodyPr wrap="square">
            <a:spAutoFit/>
          </a:bodyPr>
          <a:lstStyle/>
          <a:p>
            <a:r>
              <a:rPr lang="en-US" sz="1600" b="1" i="1" dirty="0">
                <a:solidFill>
                  <a:srgbClr val="371D54"/>
                </a:solidFill>
                <a:latin typeface="Arial" charset="0"/>
                <a:ea typeface="Arial" charset="0"/>
                <a:cs typeface="Arial" charset="0"/>
              </a:rPr>
              <a:t>Oxfam say in 1997 ‘We see the Global Citizen as someone who:</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 is aware of the wider world and has a sense of their own role as a world citizen</a:t>
            </a:r>
          </a:p>
          <a:p>
            <a:r>
              <a:rPr lang="en-US" sz="1600" dirty="0">
                <a:solidFill>
                  <a:srgbClr val="371D54"/>
                </a:solidFill>
                <a:latin typeface="Arial" charset="0"/>
                <a:ea typeface="Arial" charset="0"/>
                <a:cs typeface="Arial" charset="0"/>
              </a:rPr>
              <a:t>- respects and values diversity</a:t>
            </a:r>
          </a:p>
          <a:p>
            <a:r>
              <a:rPr lang="en-US" sz="1600" dirty="0">
                <a:solidFill>
                  <a:srgbClr val="371D54"/>
                </a:solidFill>
                <a:latin typeface="Arial" charset="0"/>
                <a:ea typeface="Arial" charset="0"/>
                <a:cs typeface="Arial" charset="0"/>
              </a:rPr>
              <a:t>- has an understanding of how the world works economically, politically, socially,</a:t>
            </a:r>
          </a:p>
          <a:p>
            <a:r>
              <a:rPr lang="en-US" sz="1600" dirty="0">
                <a:solidFill>
                  <a:srgbClr val="371D54"/>
                </a:solidFill>
                <a:latin typeface="Arial" charset="0"/>
                <a:ea typeface="Arial" charset="0"/>
                <a:cs typeface="Arial" charset="0"/>
              </a:rPr>
              <a:t>culturally, technologically and environmentally</a:t>
            </a:r>
          </a:p>
          <a:p>
            <a:r>
              <a:rPr lang="en-US" sz="1600" dirty="0">
                <a:solidFill>
                  <a:srgbClr val="371D54"/>
                </a:solidFill>
                <a:latin typeface="Arial" charset="0"/>
                <a:ea typeface="Arial" charset="0"/>
                <a:cs typeface="Arial" charset="0"/>
              </a:rPr>
              <a:t>- is outraged by social injustice</a:t>
            </a:r>
          </a:p>
          <a:p>
            <a:r>
              <a:rPr lang="en-US" sz="1600" dirty="0">
                <a:solidFill>
                  <a:srgbClr val="371D54"/>
                </a:solidFill>
                <a:latin typeface="Arial" charset="0"/>
                <a:ea typeface="Arial" charset="0"/>
                <a:cs typeface="Arial" charset="0"/>
              </a:rPr>
              <a:t>- participates in and contributes to the community at a range of levels from the local to</a:t>
            </a:r>
          </a:p>
          <a:p>
            <a:r>
              <a:rPr lang="en-US" sz="1600" dirty="0">
                <a:solidFill>
                  <a:srgbClr val="371D54"/>
                </a:solidFill>
                <a:latin typeface="Arial" charset="0"/>
                <a:ea typeface="Arial" charset="0"/>
                <a:cs typeface="Arial" charset="0"/>
              </a:rPr>
              <a:t>the global</a:t>
            </a:r>
          </a:p>
          <a:p>
            <a:r>
              <a:rPr lang="en-US" sz="1600" dirty="0">
                <a:solidFill>
                  <a:srgbClr val="371D54"/>
                </a:solidFill>
                <a:latin typeface="Arial" charset="0"/>
                <a:ea typeface="Arial" charset="0"/>
                <a:cs typeface="Arial" charset="0"/>
              </a:rPr>
              <a:t>- is willing to act to make the world a more equitable and sustainable place</a:t>
            </a:r>
          </a:p>
          <a:p>
            <a:r>
              <a:rPr lang="en-US" sz="1600" dirty="0">
                <a:solidFill>
                  <a:srgbClr val="371D54"/>
                </a:solidFill>
                <a:latin typeface="Arial" charset="0"/>
                <a:ea typeface="Arial" charset="0"/>
                <a:cs typeface="Arial" charset="0"/>
              </a:rPr>
              <a:t>- takes responsibility for their actions’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711" y="1624333"/>
            <a:ext cx="3361535" cy="4756996"/>
          </a:xfrm>
          <a:prstGeom prst="rect">
            <a:avLst/>
          </a:prstGeom>
        </p:spPr>
      </p:pic>
      <p:sp>
        <p:nvSpPr>
          <p:cNvPr id="8" name="Rectangle 7"/>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1187824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2391752" y="-1631568"/>
            <a:ext cx="3892102"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971600" y="1317536"/>
            <a:ext cx="6999423" cy="2831544"/>
          </a:xfrm>
          <a:prstGeom prst="rect">
            <a:avLst/>
          </a:prstGeom>
        </p:spPr>
        <p:txBody>
          <a:bodyPr wrap="square">
            <a:spAutoFit/>
          </a:bodyPr>
          <a:lstStyle/>
          <a:p>
            <a:r>
              <a:rPr lang="en-US" b="1" dirty="0">
                <a:solidFill>
                  <a:srgbClr val="371D54"/>
                </a:solidFill>
                <a:latin typeface="Arial" charset="0"/>
                <a:ea typeface="Arial" charset="0"/>
                <a:cs typeface="Arial" charset="0"/>
              </a:rPr>
              <a:t>Grass roots:</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Grass roots means ‘by the people for the people’. Grass roots community groups have been started by local inhabitants to remedy a local issue with local means independently, and often informally.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One of the earliest uses of the term grassroots was by Albert Beveridge who said:</a:t>
            </a:r>
          </a:p>
          <a:p>
            <a:r>
              <a:rPr lang="en-US" sz="1600" dirty="0">
                <a:solidFill>
                  <a:srgbClr val="371D54"/>
                </a:solidFill>
                <a:latin typeface="Arial" charset="0"/>
                <a:ea typeface="Arial" charset="0"/>
                <a:cs typeface="Arial" charset="0"/>
              </a:rPr>
              <a:t> </a:t>
            </a:r>
          </a:p>
          <a:p>
            <a:r>
              <a:rPr lang="en-US" sz="1600" dirty="0">
                <a:solidFill>
                  <a:srgbClr val="371D54"/>
                </a:solidFill>
                <a:latin typeface="Arial" charset="0"/>
                <a:ea typeface="Arial" charset="0"/>
                <a:cs typeface="Arial" charset="0"/>
              </a:rPr>
              <a:t>‘This party [the Progressive Party] comes from the grass roots. It has grown from the soil of the people’s hard necessities.’</a:t>
            </a:r>
          </a:p>
        </p:txBody>
      </p:sp>
      <p:sp>
        <p:nvSpPr>
          <p:cNvPr id="8" name="Freeform 7"/>
          <p:cNvSpPr/>
          <p:nvPr/>
        </p:nvSpPr>
        <p:spPr>
          <a:xfrm flipV="1">
            <a:off x="4355976" y="3714562"/>
            <a:ext cx="4878388" cy="3143437"/>
          </a:xfrm>
          <a:custGeom>
            <a:avLst/>
            <a:gdLst>
              <a:gd name="connsiteX0" fmla="*/ 3737810 w 3737810"/>
              <a:gd name="connsiteY0" fmla="*/ 3080084 h 3080084"/>
              <a:gd name="connsiteX1" fmla="*/ 2775284 w 3737810"/>
              <a:gd name="connsiteY1" fmla="*/ 1925053 h 3080084"/>
              <a:gd name="connsiteX2" fmla="*/ 2711115 w 3737810"/>
              <a:gd name="connsiteY2" fmla="*/ 994610 h 3080084"/>
              <a:gd name="connsiteX3" fmla="*/ 3256547 w 3737810"/>
              <a:gd name="connsiteY3" fmla="*/ 705853 h 3080084"/>
              <a:gd name="connsiteX4" fmla="*/ 3465094 w 3737810"/>
              <a:gd name="connsiteY4" fmla="*/ 1395663 h 3080084"/>
              <a:gd name="connsiteX5" fmla="*/ 2855494 w 3737810"/>
              <a:gd name="connsiteY5" fmla="*/ 1716505 h 3080084"/>
              <a:gd name="connsiteX6" fmla="*/ 1989221 w 3737810"/>
              <a:gd name="connsiteY6" fmla="*/ 1058779 h 3080084"/>
              <a:gd name="connsiteX7" fmla="*/ 1187115 w 3737810"/>
              <a:gd name="connsiteY7" fmla="*/ 417095 h 3080084"/>
              <a:gd name="connsiteX8" fmla="*/ 0 w 3737810"/>
              <a:gd name="connsiteY8" fmla="*/ 0 h 30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810" h="3080084">
                <a:moveTo>
                  <a:pt x="3737810" y="3080084"/>
                </a:moveTo>
                <a:cubicBezTo>
                  <a:pt x="3342105" y="2676358"/>
                  <a:pt x="2946400" y="2272632"/>
                  <a:pt x="2775284" y="1925053"/>
                </a:cubicBezTo>
                <a:cubicBezTo>
                  <a:pt x="2604168" y="1577474"/>
                  <a:pt x="2630905" y="1197810"/>
                  <a:pt x="2711115" y="994610"/>
                </a:cubicBezTo>
                <a:cubicBezTo>
                  <a:pt x="2791325" y="791410"/>
                  <a:pt x="3130884" y="639011"/>
                  <a:pt x="3256547" y="705853"/>
                </a:cubicBezTo>
                <a:cubicBezTo>
                  <a:pt x="3382210" y="772695"/>
                  <a:pt x="3531936" y="1227221"/>
                  <a:pt x="3465094" y="1395663"/>
                </a:cubicBezTo>
                <a:cubicBezTo>
                  <a:pt x="3398252" y="1564105"/>
                  <a:pt x="3101473" y="1772652"/>
                  <a:pt x="2855494" y="1716505"/>
                </a:cubicBezTo>
                <a:cubicBezTo>
                  <a:pt x="2609515" y="1660358"/>
                  <a:pt x="2267284" y="1275347"/>
                  <a:pt x="1989221" y="1058779"/>
                </a:cubicBezTo>
                <a:cubicBezTo>
                  <a:pt x="1711158" y="842211"/>
                  <a:pt x="1518652" y="593558"/>
                  <a:pt x="1187115" y="417095"/>
                </a:cubicBezTo>
                <a:cubicBezTo>
                  <a:pt x="855578" y="240632"/>
                  <a:pt x="328863" y="106947"/>
                  <a:pt x="0" y="0"/>
                </a:cubicBezTo>
              </a:path>
            </a:pathLst>
          </a:custGeom>
          <a:noFill/>
          <a:ln w="57150">
            <a:solidFill>
              <a:srgbClr val="371D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614437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2754478" y="-1989773"/>
            <a:ext cx="3168353"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072288" y="1533273"/>
            <a:ext cx="6999423" cy="1631216"/>
          </a:xfrm>
          <a:prstGeom prst="rect">
            <a:avLst/>
          </a:prstGeom>
        </p:spPr>
        <p:txBody>
          <a:bodyPr wrap="square">
            <a:spAutoFit/>
          </a:bodyPr>
          <a:lstStyle/>
          <a:p>
            <a:r>
              <a:rPr lang="en-US" b="1" dirty="0">
                <a:solidFill>
                  <a:srgbClr val="371D54"/>
                </a:solidFill>
                <a:latin typeface="Arial" charset="0"/>
                <a:ea typeface="Arial" charset="0"/>
                <a:cs typeface="Arial" charset="0"/>
              </a:rPr>
              <a:t>Human rights:</a:t>
            </a:r>
          </a:p>
          <a:p>
            <a:endParaRPr lang="en-US"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‘Rights that are held to belong to any person. The United Nations Universal Declaration of Human Rights, 1948, sets out a full list of the rights that all people should have. These include the right to life, liberty, education, freedom of movement and equality before the law’</a:t>
            </a:r>
          </a:p>
        </p:txBody>
      </p:sp>
      <p:sp>
        <p:nvSpPr>
          <p:cNvPr id="6" name="Rectangle 5"/>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7" name="Rectangle 6"/>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204161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1926387" y="-1233690"/>
            <a:ext cx="4824537"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15616" y="1096863"/>
            <a:ext cx="6999423" cy="4924425"/>
          </a:xfrm>
          <a:prstGeom prst="rect">
            <a:avLst/>
          </a:prstGeom>
        </p:spPr>
        <p:txBody>
          <a:bodyPr wrap="square">
            <a:spAutoFit/>
          </a:bodyPr>
          <a:lstStyle/>
          <a:p>
            <a:r>
              <a:rPr lang="en-US" b="1" dirty="0">
                <a:solidFill>
                  <a:srgbClr val="371D54"/>
                </a:solidFill>
                <a:latin typeface="Arial" charset="0"/>
                <a:ea typeface="Arial" charset="0"/>
                <a:cs typeface="Arial" charset="0"/>
              </a:rPr>
              <a:t>Right to the city:</a:t>
            </a:r>
            <a:endParaRPr lang="en-US" dirty="0">
              <a:solidFill>
                <a:srgbClr val="371D54"/>
              </a:solidFill>
              <a:latin typeface="Arial" charset="0"/>
              <a:ea typeface="Arial" charset="0"/>
              <a:cs typeface="Arial" charset="0"/>
            </a:endParaRPr>
          </a:p>
          <a:p>
            <a:endParaRPr lang="en-US"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 concept introduced by the urban theorist Henri Lefebvre in 1968 </a:t>
            </a:r>
            <a:r>
              <a:rPr lang="en-US" sz="1600" i="1" dirty="0">
                <a:solidFill>
                  <a:srgbClr val="371D54"/>
                </a:solidFill>
                <a:latin typeface="Arial" charset="0"/>
                <a:ea typeface="Arial" charset="0"/>
                <a:cs typeface="Arial" charset="0"/>
              </a:rPr>
              <a:t>Le Droit </a:t>
            </a:r>
            <a:r>
              <a:rPr lang="en-US" sz="1600" i="1" dirty="0" err="1">
                <a:solidFill>
                  <a:srgbClr val="371D54"/>
                </a:solidFill>
                <a:latin typeface="Arial" charset="0"/>
                <a:ea typeface="Arial" charset="0"/>
                <a:cs typeface="Arial" charset="0"/>
              </a:rPr>
              <a:t>à</a:t>
            </a:r>
            <a:r>
              <a:rPr lang="en-US" sz="1600" i="1" dirty="0">
                <a:solidFill>
                  <a:srgbClr val="371D54"/>
                </a:solidFill>
                <a:latin typeface="Arial" charset="0"/>
                <a:ea typeface="Arial" charset="0"/>
                <a:cs typeface="Arial" charset="0"/>
              </a:rPr>
              <a:t> la </a:t>
            </a:r>
            <a:r>
              <a:rPr lang="en-US" sz="1600" i="1" dirty="0" err="1">
                <a:solidFill>
                  <a:srgbClr val="371D54"/>
                </a:solidFill>
                <a:latin typeface="Arial" charset="0"/>
                <a:ea typeface="Arial" charset="0"/>
                <a:cs typeface="Arial" charset="0"/>
              </a:rPr>
              <a:t>ville</a:t>
            </a:r>
            <a:r>
              <a:rPr lang="en-US" sz="1600" dirty="0">
                <a:solidFill>
                  <a:srgbClr val="371D54"/>
                </a:solidFill>
                <a:latin typeface="Arial" charset="0"/>
                <a:ea typeface="Arial" charset="0"/>
                <a:cs typeface="Arial" charset="0"/>
              </a:rPr>
              <a:t>, which is a ‘demand…[for] a transformed and renewed access to urban life’.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Anthropologist and Geographer David Harvey goes further by saying: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 right to the city is far more than the individual liberty to access urban resources: it is a right to change ourselves by changing the city. It is, moreover, a common rather than an individual right since this transformation inevitably depends upon the exercise of a collective power to reshape the processes of urbanization. </a:t>
            </a:r>
          </a:p>
          <a:p>
            <a:endParaRPr lang="en-US" sz="1600" dirty="0">
              <a:solidFill>
                <a:srgbClr val="371D54"/>
              </a:solidFill>
              <a:latin typeface="Arial" charset="0"/>
              <a:ea typeface="Arial" charset="0"/>
              <a:cs typeface="Arial" charset="0"/>
            </a:endParaRPr>
          </a:p>
          <a:p>
            <a:r>
              <a:rPr lang="en-US" sz="1600" dirty="0">
                <a:solidFill>
                  <a:srgbClr val="371D54"/>
                </a:solidFill>
                <a:latin typeface="Arial" charset="0"/>
                <a:ea typeface="Arial" charset="0"/>
                <a:cs typeface="Arial" charset="0"/>
              </a:rPr>
              <a:t>The freedom to make and remake our cities and ourselves is, (...) one of the most precious yet most neglected of our human rights.’ </a:t>
            </a:r>
          </a:p>
          <a:p>
            <a:endParaRPr lang="en-US" dirty="0"/>
          </a:p>
          <a:p>
            <a:r>
              <a:rPr lang="en-US" dirty="0"/>
              <a:t/>
            </a:r>
            <a:br>
              <a:rPr lang="en-US" dirty="0"/>
            </a:br>
            <a:endParaRPr lang="en-US" dirty="0"/>
          </a:p>
        </p:txBody>
      </p:sp>
      <p:sp>
        <p:nvSpPr>
          <p:cNvPr id="8" name="Freeform 7"/>
          <p:cNvSpPr/>
          <p:nvPr/>
        </p:nvSpPr>
        <p:spPr>
          <a:xfrm flipV="1">
            <a:off x="4355976" y="3714562"/>
            <a:ext cx="4878388" cy="3143437"/>
          </a:xfrm>
          <a:custGeom>
            <a:avLst/>
            <a:gdLst>
              <a:gd name="connsiteX0" fmla="*/ 3737810 w 3737810"/>
              <a:gd name="connsiteY0" fmla="*/ 3080084 h 3080084"/>
              <a:gd name="connsiteX1" fmla="*/ 2775284 w 3737810"/>
              <a:gd name="connsiteY1" fmla="*/ 1925053 h 3080084"/>
              <a:gd name="connsiteX2" fmla="*/ 2711115 w 3737810"/>
              <a:gd name="connsiteY2" fmla="*/ 994610 h 3080084"/>
              <a:gd name="connsiteX3" fmla="*/ 3256547 w 3737810"/>
              <a:gd name="connsiteY3" fmla="*/ 705853 h 3080084"/>
              <a:gd name="connsiteX4" fmla="*/ 3465094 w 3737810"/>
              <a:gd name="connsiteY4" fmla="*/ 1395663 h 3080084"/>
              <a:gd name="connsiteX5" fmla="*/ 2855494 w 3737810"/>
              <a:gd name="connsiteY5" fmla="*/ 1716505 h 3080084"/>
              <a:gd name="connsiteX6" fmla="*/ 1989221 w 3737810"/>
              <a:gd name="connsiteY6" fmla="*/ 1058779 h 3080084"/>
              <a:gd name="connsiteX7" fmla="*/ 1187115 w 3737810"/>
              <a:gd name="connsiteY7" fmla="*/ 417095 h 3080084"/>
              <a:gd name="connsiteX8" fmla="*/ 0 w 3737810"/>
              <a:gd name="connsiteY8" fmla="*/ 0 h 30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7810" h="3080084">
                <a:moveTo>
                  <a:pt x="3737810" y="3080084"/>
                </a:moveTo>
                <a:cubicBezTo>
                  <a:pt x="3342105" y="2676358"/>
                  <a:pt x="2946400" y="2272632"/>
                  <a:pt x="2775284" y="1925053"/>
                </a:cubicBezTo>
                <a:cubicBezTo>
                  <a:pt x="2604168" y="1577474"/>
                  <a:pt x="2630905" y="1197810"/>
                  <a:pt x="2711115" y="994610"/>
                </a:cubicBezTo>
                <a:cubicBezTo>
                  <a:pt x="2791325" y="791410"/>
                  <a:pt x="3130884" y="639011"/>
                  <a:pt x="3256547" y="705853"/>
                </a:cubicBezTo>
                <a:cubicBezTo>
                  <a:pt x="3382210" y="772695"/>
                  <a:pt x="3531936" y="1227221"/>
                  <a:pt x="3465094" y="1395663"/>
                </a:cubicBezTo>
                <a:cubicBezTo>
                  <a:pt x="3398252" y="1564105"/>
                  <a:pt x="3101473" y="1772652"/>
                  <a:pt x="2855494" y="1716505"/>
                </a:cubicBezTo>
                <a:cubicBezTo>
                  <a:pt x="2609515" y="1660358"/>
                  <a:pt x="2267284" y="1275347"/>
                  <a:pt x="1989221" y="1058779"/>
                </a:cubicBezTo>
                <a:cubicBezTo>
                  <a:pt x="1711158" y="842211"/>
                  <a:pt x="1518652" y="593558"/>
                  <a:pt x="1187115" y="417095"/>
                </a:cubicBezTo>
                <a:cubicBezTo>
                  <a:pt x="855578" y="240632"/>
                  <a:pt x="328863" y="106947"/>
                  <a:pt x="0" y="0"/>
                </a:cubicBezTo>
              </a:path>
            </a:pathLst>
          </a:custGeom>
          <a:noFill/>
          <a:ln w="57150">
            <a:solidFill>
              <a:srgbClr val="371D5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9" name="Rectangle 8"/>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1470458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3402550" y="-2565839"/>
            <a:ext cx="1872207" cy="8677309"/>
          </a:xfrm>
          <a:prstGeom prst="round2SameRect">
            <a:avLst/>
          </a:prstGeom>
          <a:solidFill>
            <a:srgbClr val="FD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115616" y="1143996"/>
            <a:ext cx="6999423" cy="2031325"/>
          </a:xfrm>
          <a:prstGeom prst="rect">
            <a:avLst/>
          </a:prstGeom>
        </p:spPr>
        <p:txBody>
          <a:bodyPr wrap="square">
            <a:spAutoFit/>
          </a:bodyPr>
          <a:lstStyle/>
          <a:p>
            <a:r>
              <a:rPr lang="en-US" b="1" dirty="0">
                <a:solidFill>
                  <a:srgbClr val="371D54"/>
                </a:solidFill>
                <a:latin typeface="Arial Hebrew" charset="-79"/>
                <a:ea typeface="Arial Hebrew" charset="-79"/>
                <a:cs typeface="Arial Hebrew" charset="-79"/>
              </a:rPr>
              <a:t>Place:</a:t>
            </a:r>
          </a:p>
          <a:p>
            <a:endParaRPr lang="en-US" dirty="0">
              <a:solidFill>
                <a:srgbClr val="371D54"/>
              </a:solidFill>
              <a:latin typeface="Arial Hebrew" charset="-79"/>
              <a:ea typeface="Arial Hebrew" charset="-79"/>
              <a:cs typeface="Arial Hebrew" charset="-79"/>
            </a:endParaRPr>
          </a:p>
          <a:p>
            <a:r>
              <a:rPr lang="en-US" sz="1600" dirty="0">
                <a:solidFill>
                  <a:srgbClr val="371D54"/>
                </a:solidFill>
                <a:latin typeface="Arial Hebrew" charset="-79"/>
                <a:ea typeface="Arial Hebrew" charset="-79"/>
                <a:cs typeface="Arial Hebrew" charset="-79"/>
              </a:rPr>
              <a:t>The geographic characteristics of a locality, and the feeling or perception of a space or series of spaces.</a:t>
            </a:r>
          </a:p>
          <a:p>
            <a:endParaRPr lang="en-US" dirty="0">
              <a:solidFill>
                <a:srgbClr val="371D54"/>
              </a:solidFill>
            </a:endParaRPr>
          </a:p>
          <a:p>
            <a:r>
              <a:rPr lang="en-US" dirty="0"/>
              <a:t/>
            </a:r>
            <a:br>
              <a:rPr lang="en-US" dirty="0"/>
            </a:br>
            <a:endParaRPr lang="en-US" dirty="0"/>
          </a:p>
        </p:txBody>
      </p:sp>
      <p:sp>
        <p:nvSpPr>
          <p:cNvPr id="6" name="Rectangle 5"/>
          <p:cNvSpPr/>
          <p:nvPr/>
        </p:nvSpPr>
        <p:spPr>
          <a:xfrm>
            <a:off x="183636" y="6098818"/>
            <a:ext cx="1479892" cy="759182"/>
          </a:xfrm>
          <a:prstGeom prst="rect">
            <a:avLst/>
          </a:prstGeom>
        </p:spPr>
        <p:txBody>
          <a:bodyPr wrap="none">
            <a:spAutoFit/>
          </a:bodyPr>
          <a:lstStyle/>
          <a:p>
            <a:r>
              <a:rPr lang="en-GB" sz="6500" baseline="30000" dirty="0" smtClean="0">
                <a:solidFill>
                  <a:srgbClr val="371D54"/>
                </a:solidFill>
                <a:latin typeface="Arial" charset="0"/>
                <a:ea typeface="Arial" charset="0"/>
                <a:cs typeface="Arial" charset="0"/>
              </a:rPr>
              <a:t>RIBA</a:t>
            </a:r>
            <a:endParaRPr lang="en-GB" sz="6500" baseline="30000" dirty="0">
              <a:solidFill>
                <a:srgbClr val="371D54"/>
              </a:solidFill>
              <a:latin typeface="Arial" charset="0"/>
              <a:ea typeface="Arial" charset="0"/>
              <a:cs typeface="Arial" charset="0"/>
            </a:endParaRPr>
          </a:p>
        </p:txBody>
      </p:sp>
      <p:sp>
        <p:nvSpPr>
          <p:cNvPr id="7" name="Rectangle 6"/>
          <p:cNvSpPr/>
          <p:nvPr/>
        </p:nvSpPr>
        <p:spPr>
          <a:xfrm>
            <a:off x="1625044" y="6237312"/>
            <a:ext cx="3306996" cy="379591"/>
          </a:xfrm>
          <a:prstGeom prst="rect">
            <a:avLst/>
          </a:prstGeom>
        </p:spPr>
        <p:txBody>
          <a:bodyPr wrap="none">
            <a:spAutoFit/>
          </a:bodyPr>
          <a:lstStyle/>
          <a:p>
            <a:r>
              <a:rPr lang="en-GB" sz="2800" b="1" baseline="30000" dirty="0" err="1" smtClean="0">
                <a:solidFill>
                  <a:srgbClr val="371D54"/>
                </a:solidFill>
                <a:latin typeface="Arial" charset="0"/>
                <a:ea typeface="Arial" charset="0"/>
                <a:cs typeface="Arial" charset="0"/>
              </a:rPr>
              <a:t>Learning</a:t>
            </a:r>
            <a:r>
              <a:rPr lang="en-GB" sz="2800" baseline="30000" dirty="0" err="1" smtClean="0">
                <a:solidFill>
                  <a:srgbClr val="371D54"/>
                </a:solidFill>
                <a:latin typeface="Arial" charset="0"/>
                <a:ea typeface="Arial" charset="0"/>
                <a:cs typeface="Arial" charset="0"/>
              </a:rPr>
              <a:t>_Citizenship</a:t>
            </a:r>
            <a:r>
              <a:rPr lang="en-GB" sz="2800" baseline="30000" dirty="0" smtClean="0">
                <a:solidFill>
                  <a:srgbClr val="371D54"/>
                </a:solidFill>
                <a:latin typeface="Arial" charset="0"/>
                <a:ea typeface="Arial" charset="0"/>
                <a:cs typeface="Arial" charset="0"/>
              </a:rPr>
              <a:t> Activity</a:t>
            </a:r>
            <a:endParaRPr lang="en-GB" sz="2800" baseline="30000" dirty="0">
              <a:solidFill>
                <a:srgbClr val="371D54"/>
              </a:solidFill>
              <a:latin typeface="Arial" charset="0"/>
              <a:ea typeface="Arial" charset="0"/>
              <a:cs typeface="Arial" charset="0"/>
            </a:endParaRPr>
          </a:p>
        </p:txBody>
      </p:sp>
    </p:spTree>
    <p:extLst>
      <p:ext uri="{BB962C8B-B14F-4D97-AF65-F5344CB8AC3E}">
        <p14:creationId xmlns:p14="http://schemas.microsoft.com/office/powerpoint/2010/main" val="16014545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778</Words>
  <Application>Microsoft Macintosh PowerPoint</Application>
  <PresentationFormat>On-screen Show (4:3)</PresentationFormat>
  <Paragraphs>169</Paragraphs>
  <Slides>17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 Hebrew</vt:lpstr>
      <vt:lpstr>Bariol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dc:creator>
  <cp:lastModifiedBy>Fielding, Ashleigh-Paige</cp:lastModifiedBy>
  <cp:revision>94</cp:revision>
  <dcterms:created xsi:type="dcterms:W3CDTF">2018-01-03T17:30:49Z</dcterms:created>
  <dcterms:modified xsi:type="dcterms:W3CDTF">2019-04-12T20:17:22Z</dcterms:modified>
</cp:coreProperties>
</file>