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8" r:id="rId2"/>
    <p:sldId id="333" r:id="rId3"/>
    <p:sldId id="326" r:id="rId4"/>
    <p:sldId id="334" r:id="rId5"/>
    <p:sldId id="335" r:id="rId6"/>
    <p:sldId id="336" r:id="rId7"/>
    <p:sldId id="337" r:id="rId8"/>
    <p:sldId id="331" r:id="rId9"/>
    <p:sldId id="338" r:id="rId10"/>
    <p:sldId id="33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1D54"/>
    <a:srgbClr val="7E6899"/>
    <a:srgbClr val="FDCEB4"/>
    <a:srgbClr val="2C4257"/>
    <a:srgbClr val="FDE5D9"/>
    <a:srgbClr val="DFE7EC"/>
    <a:srgbClr val="44565E"/>
    <a:srgbClr val="FFEEEE"/>
    <a:srgbClr val="F3777F"/>
    <a:srgbClr val="ED5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1"/>
    <p:restoredTop sz="94755"/>
  </p:normalViewPr>
  <p:slideViewPr>
    <p:cSldViewPr showGuides="1">
      <p:cViewPr>
        <p:scale>
          <a:sx n="101" d="100"/>
          <a:sy n="101" d="100"/>
        </p:scale>
        <p:origin x="160" y="-8"/>
      </p:cViewPr>
      <p:guideLst>
        <p:guide orient="horz" pos="2160"/>
        <p:guide pos="2880"/>
      </p:guideLst>
    </p:cSldViewPr>
  </p:slid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C824-D3CE-1E49-8D1A-E9D1C166BB42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CCBB8-26A0-F54F-84BB-C0FD15ECC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0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2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0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6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9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3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51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7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0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8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B5AD-2E72-4D27-9F43-7B9B78F54653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92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5400000">
            <a:off x="2179221" y="1569287"/>
            <a:ext cx="1480692" cy="5839134"/>
          </a:xfrm>
          <a:prstGeom prst="round2SameRect">
            <a:avLst/>
          </a:prstGeom>
          <a:solidFill>
            <a:srgbClr val="FDC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536" y="3356992"/>
            <a:ext cx="30292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KS4 | </a:t>
            </a:r>
            <a:r>
              <a:rPr lang="en-GB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Learning Point</a:t>
            </a:r>
          </a:p>
          <a:p>
            <a:endParaRPr lang="en-GB" sz="1600" dirty="0">
              <a:solidFill>
                <a:schemeClr val="bg1"/>
              </a:solidFill>
              <a:latin typeface="Bariol" charset="0"/>
              <a:ea typeface="Bariol" charset="0"/>
              <a:cs typeface="Bario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1839" y="3372380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Learning aims</a:t>
            </a:r>
          </a:p>
          <a:p>
            <a:endParaRPr lang="en-GB" sz="1600" dirty="0">
              <a:solidFill>
                <a:schemeClr val="bg1"/>
              </a:solidFill>
              <a:latin typeface="Bariol" charset="0"/>
              <a:ea typeface="Bariol" charset="0"/>
              <a:cs typeface="Bario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622" y="548680"/>
            <a:ext cx="46134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DCEB4"/>
                </a:solidFill>
                <a:latin typeface="Arial" charset="0"/>
                <a:ea typeface="Arial" charset="0"/>
                <a:cs typeface="Arial" charset="0"/>
              </a:rPr>
              <a:t>Map Making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3041" y="3807693"/>
            <a:ext cx="21187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Deepen understanding of democracy, government and the rights and responsibilities of citizens.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03849" y="3773728"/>
            <a:ext cx="25824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 develop understanding and awareness of how to be an active and engaged citizen,  able to participate in the conversations that shape our built environment.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8267" y="6237312"/>
            <a:ext cx="3230051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Learning_Citizenship</a:t>
            </a:r>
            <a:r>
              <a:rPr lang="en-GB" sz="2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1" b="95275" l="1434" r="98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35" y="281444"/>
            <a:ext cx="2898433" cy="2781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875008"/>
            <a:ext cx="1400032" cy="6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" y="0"/>
            <a:ext cx="9354051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66617" y="188640"/>
            <a:ext cx="5802310" cy="3096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53000" y="433263"/>
            <a:ext cx="594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Next Week </a:t>
            </a:r>
            <a:r>
              <a:rPr lang="en-US" sz="2800" b="1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/  </a:t>
            </a:r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Walkabout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6164" y="125023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Map of Childhood Memories by Harriet McDougall, date unknown</a:t>
            </a:r>
          </a:p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GB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Harriet McDougall</a:t>
            </a:r>
          </a:p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This map shows the artist’s childhood memories in relation to one another, making a spatial representation of memory as a place.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0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" b="94426" l="0" r="86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/>
        </p:blipFill>
        <p:spPr>
          <a:xfrm>
            <a:off x="-332063" y="-459431"/>
            <a:ext cx="8648479" cy="73174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60232" y="692696"/>
            <a:ext cx="2772308" cy="1944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2240" y="908139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Activity One / </a:t>
            </a:r>
          </a:p>
          <a:p>
            <a:pPr algn="r"/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Map Making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19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t="202" r="7610" b="4436"/>
          <a:stretch/>
        </p:blipFill>
        <p:spPr>
          <a:xfrm>
            <a:off x="148699" y="548681"/>
            <a:ext cx="6574573" cy="48965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00192" y="701116"/>
            <a:ext cx="2886333" cy="1368152"/>
          </a:xfrm>
          <a:prstGeom prst="roundRect">
            <a:avLst/>
          </a:prstGeom>
          <a:solidFill>
            <a:srgbClr val="FDC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38278" y="908139"/>
            <a:ext cx="2483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Activity One / </a:t>
            </a:r>
          </a:p>
          <a:p>
            <a:pPr algn="r"/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Step 1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4248" y="2311076"/>
            <a:ext cx="21177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Place </a:t>
            </a:r>
            <a:r>
              <a:rPr lang="en-US" sz="16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your printed photographs 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along your routes. You can glue these in place when you are happy with their position.</a:t>
            </a:r>
          </a:p>
          <a:p>
            <a:endParaRPr lang="en-US" dirty="0">
              <a:solidFill>
                <a:srgbClr val="371D54"/>
              </a:solidFill>
            </a:endParaRPr>
          </a:p>
          <a:p>
            <a:r>
              <a:rPr lang="en-US" dirty="0">
                <a:solidFill>
                  <a:srgbClr val="371D54"/>
                </a:solidFill>
              </a:rPr>
              <a:t/>
            </a:r>
            <a:br>
              <a:rPr lang="en-US" dirty="0">
                <a:solidFill>
                  <a:srgbClr val="371D54"/>
                </a:solidFill>
              </a:rPr>
            </a:br>
            <a:endParaRPr lang="en-US" dirty="0">
              <a:solidFill>
                <a:srgbClr val="371D5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44208" y="701116"/>
            <a:ext cx="2952328" cy="1368152"/>
          </a:xfrm>
          <a:prstGeom prst="roundRect">
            <a:avLst/>
          </a:prstGeom>
          <a:solidFill>
            <a:srgbClr val="FDC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44208" y="908139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Activity One / </a:t>
            </a:r>
          </a:p>
          <a:p>
            <a:pPr algn="r"/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Step 2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0272" y="2311076"/>
            <a:ext cx="19017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2. Locate and illustrate your landmarks. These can be small or large, for example a bench a road or a church.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3324"/>
            <a:ext cx="6132795" cy="52545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7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312307" y="692696"/>
            <a:ext cx="3120233" cy="1368152"/>
          </a:xfrm>
          <a:prstGeom prst="roundRect">
            <a:avLst/>
          </a:prstGeom>
          <a:solidFill>
            <a:srgbClr val="FDC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44208" y="908139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Activity One / </a:t>
            </a:r>
          </a:p>
          <a:p>
            <a:pPr algn="r"/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Step 3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0272" y="2311076"/>
            <a:ext cx="1901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Write down and illustrate your field notes from your transect diagrams.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3324"/>
            <a:ext cx="6132795" cy="52545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8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312307" y="692696"/>
            <a:ext cx="3120233" cy="1368152"/>
          </a:xfrm>
          <a:prstGeom prst="roundRect">
            <a:avLst/>
          </a:prstGeom>
          <a:solidFill>
            <a:srgbClr val="FDC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12307" y="908139"/>
            <a:ext cx="265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Activity One / </a:t>
            </a:r>
          </a:p>
          <a:p>
            <a:pPr algn="r"/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Step 4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0272" y="2311076"/>
            <a:ext cx="1901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What were people doing? Which spaces were they using?</a:t>
            </a:r>
            <a:r>
              <a:rPr lang="en-US" sz="1600" dirty="0">
                <a:solidFill>
                  <a:srgbClr val="371D54"/>
                </a:solidFill>
              </a:rPr>
              <a:t> </a:t>
            </a:r>
          </a:p>
          <a:p>
            <a:pPr marL="342900" indent="-342900">
              <a:buFont typeface="+mj-lt"/>
              <a:buAutoNum type="arabicPeriod" startAt="4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3324"/>
            <a:ext cx="6132795" cy="52545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7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44208" y="692696"/>
            <a:ext cx="2988332" cy="1368152"/>
          </a:xfrm>
          <a:prstGeom prst="roundRect">
            <a:avLst/>
          </a:prstGeom>
          <a:solidFill>
            <a:srgbClr val="FDC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28184" y="908139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Activity One / </a:t>
            </a:r>
          </a:p>
          <a:p>
            <a:pPr algn="r"/>
            <a:r>
              <a:rPr lang="en-US" sz="28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Step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3324"/>
            <a:ext cx="6132795" cy="52545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04248" y="3530799"/>
            <a:ext cx="2093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You can use annotation to add information too.</a:t>
            </a:r>
          </a:p>
        </p:txBody>
      </p:sp>
      <p:sp>
        <p:nvSpPr>
          <p:cNvPr id="9" name="Rectangle 8"/>
          <p:cNvSpPr/>
          <p:nvPr/>
        </p:nvSpPr>
        <p:spPr>
          <a:xfrm>
            <a:off x="7020272" y="2311076"/>
            <a:ext cx="1901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What were people doing? Which spaces were they using</a:t>
            </a:r>
            <a:r>
              <a:rPr lang="en-US" sz="16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1600" dirty="0">
              <a:solidFill>
                <a:srgbClr val="371D54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0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r="1025"/>
          <a:stretch/>
        </p:blipFill>
        <p:spPr>
          <a:xfrm>
            <a:off x="2627784" y="-4564"/>
            <a:ext cx="6516216" cy="6868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594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Next Week / 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Walkabout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582237" y="1049218"/>
            <a:ext cx="5802310" cy="30278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4479" y="125023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‘Map of </a:t>
            </a:r>
            <a:r>
              <a:rPr lang="en-US" sz="1600" dirty="0" err="1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neighbourhood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Mariamma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Nagar in Mumbai, India’ by the students of </a:t>
            </a:r>
            <a:r>
              <a:rPr lang="en-US" sz="1600" dirty="0" err="1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Lovegrove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6th Standard</a:t>
            </a:r>
          </a:p>
          <a:p>
            <a:endParaRPr lang="en-US" sz="16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Using photographs, drawings and annotation, the students made a map of how they felt they learnt in their </a:t>
            </a:r>
            <a:r>
              <a:rPr lang="en-US" sz="1600" dirty="0" err="1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neighbourhood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endParaRPr lang="en-US" sz="16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Image from ‘A Learning Architecture’ by Nicola </a:t>
            </a:r>
            <a:r>
              <a:rPr lang="en-US" sz="1600" dirty="0" err="1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Antaki</a:t>
            </a:r>
            <a:r>
              <a:rPr lang="en-US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, 2014 </a:t>
            </a:r>
            <a:r>
              <a:rPr lang="en-GB" sz="1600" dirty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© Nicola </a:t>
            </a:r>
            <a:r>
              <a:rPr lang="en-GB" sz="1600" dirty="0" err="1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Antaki</a:t>
            </a:r>
            <a:endParaRPr lang="en-US" sz="16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5044" y="6237312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5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384"/>
            <a:ext cx="88601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41" y="404664"/>
            <a:ext cx="594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Next Week /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7E689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Walkabout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582237" y="1049219"/>
            <a:ext cx="5802310" cy="1659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4479" y="125023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Image taken from ‘The Island’, by Stephen Walter, 2008 </a:t>
            </a:r>
          </a:p>
          <a:p>
            <a:r>
              <a:rPr lang="en-US" sz="16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© Stephen Walter</a:t>
            </a:r>
            <a:r>
              <a:rPr lang="en-GB" sz="16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6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Image courtesy of Stephen Walter &amp; TAG Fine Arts, London</a:t>
            </a:r>
            <a:endParaRPr lang="en-GB" sz="16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636" y="6093296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5044" y="6231790"/>
            <a:ext cx="33069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_Citizenship</a:t>
            </a:r>
            <a:r>
              <a:rPr lang="en-GB" sz="2800" baseline="30000" dirty="0" smtClean="0">
                <a:solidFill>
                  <a:srgbClr val="371D54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  <a:endParaRPr lang="en-GB" sz="2800" baseline="30000" dirty="0">
              <a:solidFill>
                <a:srgbClr val="371D5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97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316</Words>
  <Application>Microsoft Macintosh PowerPoint</Application>
  <PresentationFormat>On-screen Show (4:3)</PresentationFormat>
  <Paragraphs>64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Bariol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</dc:creator>
  <cp:lastModifiedBy>Fielding, Ashleigh-Paige</cp:lastModifiedBy>
  <cp:revision>97</cp:revision>
  <dcterms:created xsi:type="dcterms:W3CDTF">2018-01-03T17:30:49Z</dcterms:created>
  <dcterms:modified xsi:type="dcterms:W3CDTF">2019-04-12T19:57:30Z</dcterms:modified>
</cp:coreProperties>
</file>