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333" r:id="rId3"/>
    <p:sldId id="326" r:id="rId4"/>
    <p:sldId id="335" r:id="rId5"/>
    <p:sldId id="334" r:id="rId6"/>
    <p:sldId id="33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D54"/>
    <a:srgbClr val="FDE5D9"/>
    <a:srgbClr val="FDCEB4"/>
    <a:srgbClr val="7E6899"/>
    <a:srgbClr val="2C4257"/>
    <a:srgbClr val="DFE7EC"/>
    <a:srgbClr val="44565E"/>
    <a:srgbClr val="FFEEEE"/>
    <a:srgbClr val="F3777F"/>
    <a:srgbClr val="ED5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0"/>
    <p:restoredTop sz="94755"/>
  </p:normalViewPr>
  <p:slideViewPr>
    <p:cSldViewPr showGuides="1">
      <p:cViewPr>
        <p:scale>
          <a:sx n="83" d="100"/>
          <a:sy n="83" d="100"/>
        </p:scale>
        <p:origin x="2256" y="400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C824-D3CE-1E49-8D1A-E9D1C166BB42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CBB8-26A0-F54F-84BB-C0FD15EC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CBB8-26A0-F54F-84BB-C0FD15ECCD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5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9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B5AD-2E72-4D27-9F43-7B9B78F54653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D4C9-CFFF-4673-AAD0-DACCD383F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5400000">
            <a:off x="2179221" y="1569287"/>
            <a:ext cx="1480692" cy="5839134"/>
          </a:xfrm>
          <a:prstGeom prst="round2SameRect">
            <a:avLst/>
          </a:prstGeom>
          <a:solidFill>
            <a:srgbClr val="FDC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36" y="3356992"/>
            <a:ext cx="30292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KS4 | Learning Point</a:t>
            </a:r>
          </a:p>
          <a:p>
            <a:endParaRPr lang="en-GB" sz="1600" dirty="0" smtClean="0">
              <a:solidFill>
                <a:schemeClr val="bg1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39" y="337238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Learning aims</a:t>
            </a:r>
          </a:p>
          <a:p>
            <a:endParaRPr lang="en-GB" sz="1600" dirty="0" smtClean="0">
              <a:solidFill>
                <a:schemeClr val="bg1"/>
              </a:solidFill>
              <a:latin typeface="Bariol" charset="0"/>
              <a:ea typeface="Bariol" charset="0"/>
              <a:cs typeface="Bario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622" y="548680"/>
            <a:ext cx="4613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DCEB4"/>
                </a:solidFill>
                <a:latin typeface="Arial" charset="0"/>
                <a:ea typeface="Arial" charset="0"/>
                <a:cs typeface="Arial" charset="0"/>
              </a:rPr>
              <a:t>Community Themes</a:t>
            </a:r>
            <a:endParaRPr lang="en-US" sz="6600" dirty="0">
              <a:solidFill>
                <a:srgbClr val="FDCEB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041" y="3807693"/>
            <a:ext cx="2118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Deepen understanding </a:t>
            </a:r>
            <a:r>
              <a:rPr lang="en-US" sz="12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of democracy, government and the rights and responsibilities of citizens.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7529" y="3773728"/>
            <a:ext cx="2238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1200" dirty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develop understanding and awareness of how to be an active and engaged citizen,  able to participate in the conversations that shape our built </a:t>
            </a:r>
            <a:r>
              <a:rPr lang="en-US" sz="1200" dirty="0" smtClean="0">
                <a:solidFill>
                  <a:srgbClr val="2C4257"/>
                </a:solidFill>
                <a:latin typeface="Arial" charset="0"/>
                <a:ea typeface="Arial" charset="0"/>
                <a:cs typeface="Arial" charset="0"/>
              </a:rPr>
              <a:t>environment.</a:t>
            </a:r>
            <a:endParaRPr lang="en-US" sz="1200" dirty="0">
              <a:solidFill>
                <a:srgbClr val="2C42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636" y="6098818"/>
            <a:ext cx="147989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65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5044" y="6237312"/>
            <a:ext cx="33069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sz="28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_Citizenship</a:t>
            </a:r>
            <a:r>
              <a:rPr lang="en-GB" sz="2800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  <a:endParaRPr lang="en-GB" sz="28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1" b="95275" l="1434" r="98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35" y="281444"/>
            <a:ext cx="2898433" cy="2781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75008"/>
            <a:ext cx="1400032" cy="6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1" b="95275" l="1434" r="98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408219"/>
            <a:ext cx="8352928" cy="80151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16216" y="335224"/>
            <a:ext cx="2908284" cy="18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0232" y="542827"/>
            <a:ext cx="2483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E6899"/>
                </a:solidFill>
                <a:latin typeface="Arial" charset="0"/>
                <a:ea typeface="Arial" charset="0"/>
                <a:cs typeface="Arial" charset="0"/>
              </a:rPr>
              <a:t>Activity </a:t>
            </a:r>
            <a:r>
              <a:rPr lang="en-US" sz="2800" b="1" dirty="0" smtClean="0">
                <a:solidFill>
                  <a:srgbClr val="7E6899"/>
                </a:solidFill>
                <a:latin typeface="Arial" charset="0"/>
                <a:ea typeface="Arial" charset="0"/>
                <a:cs typeface="Arial" charset="0"/>
              </a:rPr>
              <a:t>One / </a:t>
            </a:r>
            <a:endParaRPr lang="en-US" sz="2800" b="1" dirty="0" smtClean="0">
              <a:solidFill>
                <a:srgbClr val="7E6899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28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Finishing your map</a:t>
            </a:r>
            <a:endParaRPr lang="en-US" sz="28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327" y="2343027"/>
            <a:ext cx="14729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Have </a:t>
            </a: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you included everything you noted on your walkabout?</a:t>
            </a:r>
          </a:p>
          <a:p>
            <a:pPr algn="r"/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What could you add that is missing</a:t>
            </a:r>
            <a:r>
              <a:rPr lang="en-US" sz="16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371D54"/>
              </a:solidFill>
            </a:endParaRPr>
          </a:p>
          <a:p>
            <a:r>
              <a:rPr lang="en-US" dirty="0">
                <a:solidFill>
                  <a:srgbClr val="371D54"/>
                </a:solidFill>
              </a:rPr>
              <a:t/>
            </a:r>
            <a:br>
              <a:rPr lang="en-US" dirty="0">
                <a:solidFill>
                  <a:srgbClr val="371D54"/>
                </a:solidFill>
              </a:rPr>
            </a:br>
            <a:endParaRPr lang="en-US" dirty="0">
              <a:solidFill>
                <a:srgbClr val="371D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636" y="6098818"/>
            <a:ext cx="147989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65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5044" y="6237312"/>
            <a:ext cx="33069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sz="28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_Citizenship</a:t>
            </a:r>
            <a:r>
              <a:rPr lang="en-GB" sz="2800" baseline="30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  <a:endParaRPr lang="en-GB" sz="28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5400000">
            <a:off x="2132292" y="-1261129"/>
            <a:ext cx="4447368" cy="8677309"/>
          </a:xfrm>
          <a:prstGeom prst="round2SameRect">
            <a:avLst/>
          </a:prstGeom>
          <a:solidFill>
            <a:srgbClr val="FD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15616" y="1143996"/>
            <a:ext cx="69994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Discussion:</a:t>
            </a:r>
            <a:endParaRPr lang="en-US" b="1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What issues have you highlighted in your map?</a:t>
            </a: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Are local inhabitants already working towards solving some of these </a:t>
            </a:r>
            <a:r>
              <a:rPr lang="en-US" sz="16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issues? If </a:t>
            </a: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so, which of the community groups you identified in session one are tackling the issues you have highlighted?</a:t>
            </a: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What project would you like to work on next on the basis of your walkabout, documentation and mapping? </a:t>
            </a:r>
            <a:r>
              <a:rPr lang="en-US" sz="16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Which </a:t>
            </a: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community group could you work with on this?</a:t>
            </a: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How do you feel your understanding of the terms defined in session one has changed?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flipV="1">
            <a:off x="4355976" y="3714562"/>
            <a:ext cx="4878388" cy="3143437"/>
          </a:xfrm>
          <a:custGeom>
            <a:avLst/>
            <a:gdLst>
              <a:gd name="connsiteX0" fmla="*/ 3737810 w 3737810"/>
              <a:gd name="connsiteY0" fmla="*/ 3080084 h 3080084"/>
              <a:gd name="connsiteX1" fmla="*/ 2775284 w 3737810"/>
              <a:gd name="connsiteY1" fmla="*/ 1925053 h 3080084"/>
              <a:gd name="connsiteX2" fmla="*/ 2711115 w 3737810"/>
              <a:gd name="connsiteY2" fmla="*/ 994610 h 3080084"/>
              <a:gd name="connsiteX3" fmla="*/ 3256547 w 3737810"/>
              <a:gd name="connsiteY3" fmla="*/ 705853 h 3080084"/>
              <a:gd name="connsiteX4" fmla="*/ 3465094 w 3737810"/>
              <a:gd name="connsiteY4" fmla="*/ 1395663 h 3080084"/>
              <a:gd name="connsiteX5" fmla="*/ 2855494 w 3737810"/>
              <a:gd name="connsiteY5" fmla="*/ 1716505 h 3080084"/>
              <a:gd name="connsiteX6" fmla="*/ 1989221 w 3737810"/>
              <a:gd name="connsiteY6" fmla="*/ 1058779 h 3080084"/>
              <a:gd name="connsiteX7" fmla="*/ 1187115 w 3737810"/>
              <a:gd name="connsiteY7" fmla="*/ 417095 h 3080084"/>
              <a:gd name="connsiteX8" fmla="*/ 0 w 3737810"/>
              <a:gd name="connsiteY8" fmla="*/ 0 h 308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7810" h="3080084">
                <a:moveTo>
                  <a:pt x="3737810" y="3080084"/>
                </a:moveTo>
                <a:cubicBezTo>
                  <a:pt x="3342105" y="2676358"/>
                  <a:pt x="2946400" y="2272632"/>
                  <a:pt x="2775284" y="1925053"/>
                </a:cubicBezTo>
                <a:cubicBezTo>
                  <a:pt x="2604168" y="1577474"/>
                  <a:pt x="2630905" y="1197810"/>
                  <a:pt x="2711115" y="994610"/>
                </a:cubicBezTo>
                <a:cubicBezTo>
                  <a:pt x="2791325" y="791410"/>
                  <a:pt x="3130884" y="639011"/>
                  <a:pt x="3256547" y="705853"/>
                </a:cubicBezTo>
                <a:cubicBezTo>
                  <a:pt x="3382210" y="772695"/>
                  <a:pt x="3531936" y="1227221"/>
                  <a:pt x="3465094" y="1395663"/>
                </a:cubicBezTo>
                <a:cubicBezTo>
                  <a:pt x="3398252" y="1564105"/>
                  <a:pt x="3101473" y="1772652"/>
                  <a:pt x="2855494" y="1716505"/>
                </a:cubicBezTo>
                <a:cubicBezTo>
                  <a:pt x="2609515" y="1660358"/>
                  <a:pt x="2267284" y="1275347"/>
                  <a:pt x="1989221" y="1058779"/>
                </a:cubicBezTo>
                <a:cubicBezTo>
                  <a:pt x="1711158" y="842211"/>
                  <a:pt x="1518652" y="593558"/>
                  <a:pt x="1187115" y="417095"/>
                </a:cubicBezTo>
                <a:cubicBezTo>
                  <a:pt x="855578" y="240632"/>
                  <a:pt x="328863" y="106947"/>
                  <a:pt x="0" y="0"/>
                </a:cubicBezTo>
              </a:path>
            </a:pathLst>
          </a:custGeom>
          <a:noFill/>
          <a:ln w="57150">
            <a:solidFill>
              <a:srgbClr val="371D5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636" y="6098818"/>
            <a:ext cx="147989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65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5044" y="6237312"/>
            <a:ext cx="33069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sz="2800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_Citizenship</a:t>
            </a:r>
            <a:r>
              <a:rPr lang="en-GB" sz="28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  <a:endParaRPr lang="en-GB" sz="28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80212" y="692696"/>
            <a:ext cx="2772308" cy="1368152"/>
          </a:xfrm>
          <a:prstGeom prst="roundRect">
            <a:avLst/>
          </a:prstGeom>
          <a:solidFill>
            <a:srgbClr val="FD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2220" y="908139"/>
            <a:ext cx="241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E6899"/>
                </a:solidFill>
                <a:latin typeface="Arial" charset="0"/>
                <a:ea typeface="Arial" charset="0"/>
                <a:cs typeface="Arial" charset="0"/>
              </a:rPr>
              <a:t>Activity Two/ </a:t>
            </a:r>
          </a:p>
          <a:p>
            <a:pPr algn="r"/>
            <a:r>
              <a:rPr lang="en-US" sz="28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Display</a:t>
            </a:r>
            <a:endParaRPr lang="en-US" sz="28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2241" y="2649277"/>
            <a:ext cx="226503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Share your findings with others. Your map could be displayed vertically, or shown flat on the ground.</a:t>
            </a:r>
          </a:p>
          <a:p>
            <a:pPr algn="r"/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>
              <a:buFont typeface="+mj-lt"/>
              <a:buAutoNum type="arabicPeriod" startAt="2"/>
            </a:pP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Could you present your map and findings to the rest of the school in assembly?</a:t>
            </a:r>
          </a:p>
          <a:p>
            <a:pPr algn="r"/>
            <a:endParaRPr lang="en-US" dirty="0">
              <a:solidFill>
                <a:srgbClr val="371D54"/>
              </a:solidFill>
              <a:latin typeface="Bariol Regular" panose="02000506040000020003" pitchFamily="50" charset="0"/>
            </a:endParaRPr>
          </a:p>
          <a:p>
            <a:pPr algn="r"/>
            <a:r>
              <a:rPr lang="en-US" dirty="0">
                <a:solidFill>
                  <a:srgbClr val="371D54"/>
                </a:solidFill>
                <a:latin typeface="Bariol Regular" panose="02000506040000020003" pitchFamily="50" charset="0"/>
              </a:rPr>
              <a:t/>
            </a:r>
            <a:br>
              <a:rPr lang="en-US" dirty="0">
                <a:solidFill>
                  <a:srgbClr val="371D54"/>
                </a:solidFill>
                <a:latin typeface="Bariol Regular" panose="02000506040000020003" pitchFamily="50" charset="0"/>
              </a:rPr>
            </a:br>
            <a:endParaRPr lang="en-US" dirty="0">
              <a:solidFill>
                <a:srgbClr val="371D54"/>
              </a:solidFill>
              <a:latin typeface="Bariol Regular" panose="0200050604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0" y="1469235"/>
            <a:ext cx="6303212" cy="4456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636" y="6098818"/>
            <a:ext cx="147989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65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5044" y="6237312"/>
            <a:ext cx="33069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sz="2800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_Citizenship</a:t>
            </a:r>
            <a:r>
              <a:rPr lang="en-GB" sz="28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  <a:endParaRPr lang="en-GB" sz="28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5400000">
            <a:off x="2807804" y="-2097785"/>
            <a:ext cx="3096344" cy="8677309"/>
          </a:xfrm>
          <a:prstGeom prst="round2SameRect">
            <a:avLst/>
          </a:prstGeom>
          <a:solidFill>
            <a:srgbClr val="FD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7624" y="1052736"/>
            <a:ext cx="699942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Continuing projects:</a:t>
            </a:r>
            <a:endParaRPr lang="en-US" b="1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This mapping project will have set foundations for further work with the community in your local area. </a:t>
            </a: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Could you volunteer at one of the community groups you identified? </a:t>
            </a:r>
          </a:p>
          <a:p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Could you lead a project on one of the themes you identified?</a:t>
            </a:r>
            <a:endParaRPr lang="en-US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1" t="6290" r="5181" b="33932"/>
          <a:stretch/>
        </p:blipFill>
        <p:spPr>
          <a:xfrm>
            <a:off x="7254471" y="3922774"/>
            <a:ext cx="1440160" cy="26642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636" y="6098818"/>
            <a:ext cx="147989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65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044" y="6237312"/>
            <a:ext cx="33069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sz="2800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_Citizenship</a:t>
            </a:r>
            <a:r>
              <a:rPr lang="en-GB" sz="28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  <a:endParaRPr lang="en-GB" sz="28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7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6588224" cy="651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594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E6899"/>
                </a:solidFill>
                <a:latin typeface="Arial" charset="0"/>
                <a:ea typeface="Arial" charset="0"/>
                <a:cs typeface="Arial" charset="0"/>
              </a:rPr>
              <a:t>Reference /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582237" y="1049219"/>
            <a:ext cx="5802310" cy="17317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4479" y="12502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Embroidered map of informal settlement, </a:t>
            </a:r>
            <a:r>
              <a:rPr lang="en-US" sz="1600" dirty="0" err="1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Mariamma</a:t>
            </a: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 Nagar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Image from ‘A Learning Architecture’ by Nicola </a:t>
            </a:r>
            <a:r>
              <a:rPr lang="en-US" sz="1600" dirty="0" err="1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Antaki</a:t>
            </a:r>
            <a:r>
              <a:rPr lang="en-US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, 2014 </a:t>
            </a:r>
            <a:r>
              <a:rPr lang="en-GB" sz="1600" dirty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© Nicola </a:t>
            </a:r>
            <a:r>
              <a:rPr lang="en-GB" sz="1600" dirty="0" err="1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Antaki</a:t>
            </a:r>
            <a:endParaRPr lang="en-US" sz="16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636" y="6098818"/>
            <a:ext cx="147989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5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RIBA</a:t>
            </a:r>
            <a:endParaRPr lang="en-GB" sz="65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5044" y="6237312"/>
            <a:ext cx="33069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Learning</a:t>
            </a:r>
            <a:r>
              <a:rPr lang="en-GB" sz="2800" baseline="30000" dirty="0" err="1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_Citizenship</a:t>
            </a:r>
            <a:r>
              <a:rPr lang="en-GB" sz="2800" baseline="30000" dirty="0" smtClean="0">
                <a:solidFill>
                  <a:srgbClr val="371D54"/>
                </a:solidFill>
                <a:latin typeface="Arial" charset="0"/>
                <a:ea typeface="Arial" charset="0"/>
                <a:cs typeface="Arial" charset="0"/>
              </a:rPr>
              <a:t> Activity</a:t>
            </a:r>
            <a:endParaRPr lang="en-GB" sz="2800" baseline="30000" dirty="0">
              <a:solidFill>
                <a:srgbClr val="371D5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6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283</Words>
  <Application>Microsoft Macintosh PowerPoint</Application>
  <PresentationFormat>On-screen Show (4:3)</PresentationFormat>
  <Paragraphs>57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Bariol</vt:lpstr>
      <vt:lpstr>Bariol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Fielding, Ashleigh-Paige</cp:lastModifiedBy>
  <cp:revision>99</cp:revision>
  <dcterms:created xsi:type="dcterms:W3CDTF">2018-01-03T17:30:49Z</dcterms:created>
  <dcterms:modified xsi:type="dcterms:W3CDTF">2019-04-12T19:48:45Z</dcterms:modified>
</cp:coreProperties>
</file>