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88" r:id="rId3"/>
    <p:sldId id="290" r:id="rId4"/>
    <p:sldId id="293" r:id="rId5"/>
    <p:sldId id="291" r:id="rId6"/>
    <p:sldId id="292" r:id="rId7"/>
    <p:sldId id="294" r:id="rId8"/>
    <p:sldId id="295" r:id="rId9"/>
    <p:sldId id="325" r:id="rId10"/>
    <p:sldId id="334" r:id="rId11"/>
    <p:sldId id="333" r:id="rId12"/>
    <p:sldId id="335" r:id="rId13"/>
    <p:sldId id="336" r:id="rId14"/>
    <p:sldId id="338" r:id="rId15"/>
    <p:sldId id="339" r:id="rId16"/>
    <p:sldId id="327" r:id="rId17"/>
    <p:sldId id="340" r:id="rId18"/>
    <p:sldId id="341" r:id="rId19"/>
    <p:sldId id="324" r:id="rId20"/>
    <p:sldId id="34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AD9"/>
    <a:srgbClr val="2C4257"/>
    <a:srgbClr val="F3777F"/>
    <a:srgbClr val="ED5B60"/>
    <a:srgbClr val="570921"/>
    <a:srgbClr val="B1C8E6"/>
    <a:srgbClr val="FBD6D5"/>
    <a:srgbClr val="FFEEEE"/>
    <a:srgbClr val="826463"/>
    <a:srgbClr val="899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5"/>
    <p:restoredTop sz="94755"/>
  </p:normalViewPr>
  <p:slideViewPr>
    <p:cSldViewPr showGuides="1">
      <p:cViewPr>
        <p:scale>
          <a:sx n="78" d="100"/>
          <a:sy n="78" d="100"/>
        </p:scale>
        <p:origin x="944" y="488"/>
      </p:cViewPr>
      <p:guideLst>
        <p:guide orient="horz" pos="2160"/>
        <p:guide pos="2880"/>
      </p:guideLst>
    </p:cSldViewPr>
  </p:slideViewPr>
  <p:notesTextViewPr>
    <p:cViewPr>
      <p:scale>
        <a:sx n="135" d="100"/>
        <a:sy n="1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C824-D3CE-1E49-8D1A-E9D1C166BB42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CBB8-26A0-F54F-84BB-C0FD15EC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5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64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0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8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B5AD-2E72-4D27-9F43-7B9B78F54653}" type="datetimeFigureOut">
              <a:rPr lang="en-GB" smtClean="0"/>
              <a:t>14/04/2019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1764142" y="1984366"/>
            <a:ext cx="2056756" cy="5585040"/>
          </a:xfrm>
          <a:prstGeom prst="round2Same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9776" y="3356992"/>
            <a:ext cx="30292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KS2 | </a:t>
            </a:r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Points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6983" y="3375892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Architecture | </a:t>
            </a:r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Learning Points</a:t>
            </a:r>
          </a:p>
          <a:p>
            <a:endParaRPr lang="en-GB" sz="1600" dirty="0"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776" y="379514"/>
            <a:ext cx="38213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Homes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041" y="38569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Shapes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Nets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Scale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Scale Translation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Basic Calculations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Calculation Table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8834" y="3861048"/>
            <a:ext cx="1853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Scale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Housing needs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Form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Planning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The Urban Environment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Population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696" y="2479940"/>
            <a:ext cx="3606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‘LET’S DO SOME MATHS!’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368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Learning_Mathematics</a:t>
            </a:r>
            <a:r>
              <a:rPr lang="en-GB" baseline="30000" dirty="0">
                <a:solidFill>
                  <a:srgbClr val="FFEEEE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01658"/>
            <a:ext cx="1379360" cy="5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189130" y="3284984"/>
            <a:ext cx="2617560" cy="1151099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6290813" y="3121899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3130978" flipH="1">
            <a:off x="6992208" y="4554134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391901" y="3458992"/>
            <a:ext cx="23136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This means everything on the plan is 1,000 times smaller than real life.”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2226" y="2996952"/>
            <a:ext cx="2617560" cy="1545367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598083" y="2912968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0800000" flipV="1">
            <a:off x="2065427" y="4626303"/>
            <a:ext cx="297407" cy="394194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7868" y="3129037"/>
            <a:ext cx="2593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Plans have a scale.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The one you have been given is 1:1000 and fits on an A4 sheet of paper”</a:t>
            </a:r>
          </a:p>
        </p:txBody>
      </p:sp>
      <p:sp>
        <p:nvSpPr>
          <p:cNvPr id="24" name="Round Same Side Corner Rectangle 23"/>
          <p:cNvSpPr/>
          <p:nvPr/>
        </p:nvSpPr>
        <p:spPr>
          <a:xfrm rot="10800000" flipV="1">
            <a:off x="3435990" y="1148408"/>
            <a:ext cx="1321835" cy="1788224"/>
          </a:xfrm>
          <a:prstGeom prst="round2SameRect">
            <a:avLst>
              <a:gd name="adj1" fmla="val 16667"/>
              <a:gd name="adj2" fmla="val 847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78" t="11187" r="66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16010" y="1364432"/>
            <a:ext cx="1152128" cy="1572200"/>
          </a:xfrm>
          <a:prstGeom prst="rect">
            <a:avLst/>
          </a:prstGeom>
          <a:noFill/>
          <a:ln>
            <a:solidFill>
              <a:srgbClr val="F37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17935" y="2393087"/>
            <a:ext cx="25930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Map scale</a:t>
            </a:r>
          </a:p>
          <a:p>
            <a:r>
              <a:rPr lang="en-GB" sz="17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1:1000 at A4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69375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171903" y="3861048"/>
            <a:ext cx="2697068" cy="24482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0472" y="1772816"/>
            <a:ext cx="3337511" cy="2016224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1192156" y="1639832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3130978" flipH="1">
            <a:off x="1893551" y="3907091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2156" y="1844761"/>
            <a:ext cx="316382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From this we are going to build a model of </a:t>
            </a:r>
            <a:r>
              <a:rPr lang="en-GB" sz="16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at a Scale of 1:250.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This means model will be four times bigger than the plan and will fit on an A0 piece of paper”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48064" y="908720"/>
            <a:ext cx="3349984" cy="5079004"/>
            <a:chOff x="3313475" y="996466"/>
            <a:chExt cx="2698684" cy="38171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475" y="996466"/>
              <a:ext cx="2698684" cy="3817135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475" y="998184"/>
              <a:ext cx="674368" cy="953855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5076056" y="6064259"/>
            <a:ext cx="2054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A0 SCALE  1:250</a:t>
            </a:r>
          </a:p>
        </p:txBody>
      </p:sp>
    </p:spTree>
    <p:extLst>
      <p:ext uri="{BB962C8B-B14F-4D97-AF65-F5344CB8AC3E}">
        <p14:creationId xmlns:p14="http://schemas.microsoft.com/office/powerpoint/2010/main" val="107249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444208" y="4436083"/>
            <a:ext cx="2376264" cy="25202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10343" y="2276872"/>
            <a:ext cx="2738695" cy="2265447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5396201" y="2187208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10800000" flipV="1">
            <a:off x="6863545" y="4626303"/>
            <a:ext cx="297407" cy="394194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46121" y="2369544"/>
            <a:ext cx="259300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After you have drawn out the plan on a large sheet of paper.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You can add models of </a:t>
            </a:r>
            <a:r>
              <a:rPr lang="en-GB" sz="16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Towncaster’s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buildings using the nets you have been provided with.”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16016" r="16322" b="33976"/>
          <a:stretch/>
        </p:blipFill>
        <p:spPr>
          <a:xfrm>
            <a:off x="274710" y="332655"/>
            <a:ext cx="2620073" cy="2657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4851" r="53724" b="3801"/>
          <a:stretch/>
        </p:blipFill>
        <p:spPr>
          <a:xfrm>
            <a:off x="3144230" y="372383"/>
            <a:ext cx="1828679" cy="5864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5327" r="44060" b="57350"/>
          <a:stretch/>
        </p:blipFill>
        <p:spPr>
          <a:xfrm>
            <a:off x="38051" y="3329077"/>
            <a:ext cx="2980537" cy="31673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4085" r="44919" b="23466"/>
          <a:stretch/>
        </p:blipFill>
        <p:spPr>
          <a:xfrm rot="16200000">
            <a:off x="5925103" y="-423127"/>
            <a:ext cx="1413987" cy="28338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80887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444208" y="4436083"/>
            <a:ext cx="2376264" cy="25202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10344" y="2924944"/>
            <a:ext cx="2617560" cy="1617376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5418536" y="2807857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10800000" flipV="1">
            <a:off x="6863545" y="4626303"/>
            <a:ext cx="297407" cy="394194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78631" y="3064218"/>
            <a:ext cx="22972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The nets are shapes you can carefully cut out and then fold into the shapes of buildings and other structures”</a:t>
            </a:r>
          </a:p>
        </p:txBody>
      </p:sp>
      <p:pic>
        <p:nvPicPr>
          <p:cNvPr id="9" name="Picture 2" descr="C:\Users\Dan\Documents\01 SUPERHISTORY\03 Projects\2018\S18 - 001 - RIBA KS2\3D\HOMES\nets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2269" r="4247" b="15135"/>
          <a:stretch/>
        </p:blipFill>
        <p:spPr bwMode="auto">
          <a:xfrm>
            <a:off x="1008710" y="962613"/>
            <a:ext cx="3734702" cy="46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557508" y="1606222"/>
            <a:ext cx="4349053" cy="3046914"/>
          </a:xfrm>
          <a:custGeom>
            <a:avLst/>
            <a:gdLst>
              <a:gd name="connsiteX0" fmla="*/ 3775953 w 4349053"/>
              <a:gd name="connsiteY0" fmla="*/ 0 h 3046914"/>
              <a:gd name="connsiteX1" fmla="*/ 4272909 w 4349053"/>
              <a:gd name="connsiteY1" fmla="*/ 178905 h 3046914"/>
              <a:gd name="connsiteX2" fmla="*/ 4253031 w 4349053"/>
              <a:gd name="connsiteY2" fmla="*/ 536713 h 3046914"/>
              <a:gd name="connsiteX3" fmla="*/ 3378388 w 4349053"/>
              <a:gd name="connsiteY3" fmla="*/ 785192 h 3046914"/>
              <a:gd name="connsiteX4" fmla="*/ 1052631 w 4349053"/>
              <a:gd name="connsiteY4" fmla="*/ 1371600 h 3046914"/>
              <a:gd name="connsiteX5" fmla="*/ 42099 w 4349053"/>
              <a:gd name="connsiteY5" fmla="*/ 2102534 h 3046914"/>
              <a:gd name="connsiteX6" fmla="*/ 326912 w 4349053"/>
              <a:gd name="connsiteY6" fmla="*/ 2612199 h 3046914"/>
              <a:gd name="connsiteX7" fmla="*/ 1556105 w 4349053"/>
              <a:gd name="connsiteY7" fmla="*/ 2867032 h 3046914"/>
              <a:gd name="connsiteX8" fmla="*/ 3070112 w 4349053"/>
              <a:gd name="connsiteY8" fmla="*/ 2342376 h 3046914"/>
              <a:gd name="connsiteX9" fmla="*/ 4164394 w 4349053"/>
              <a:gd name="connsiteY9" fmla="*/ 2417327 h 3046914"/>
              <a:gd name="connsiteX10" fmla="*/ 4029482 w 4349053"/>
              <a:gd name="connsiteY10" fmla="*/ 2941983 h 3046914"/>
              <a:gd name="connsiteX11" fmla="*/ 3639738 w 4349053"/>
              <a:gd name="connsiteY11" fmla="*/ 3046914 h 3046914"/>
              <a:gd name="connsiteX12" fmla="*/ 3639738 w 4349053"/>
              <a:gd name="connsiteY12" fmla="*/ 3046914 h 304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49053" h="3046914">
                <a:moveTo>
                  <a:pt x="3775953" y="0"/>
                </a:moveTo>
                <a:cubicBezTo>
                  <a:pt x="3984674" y="44726"/>
                  <a:pt x="4193396" y="89453"/>
                  <a:pt x="4272909" y="178905"/>
                </a:cubicBezTo>
                <a:cubicBezTo>
                  <a:pt x="4352422" y="268357"/>
                  <a:pt x="4402118" y="435665"/>
                  <a:pt x="4253031" y="536713"/>
                </a:cubicBezTo>
                <a:cubicBezTo>
                  <a:pt x="4103944" y="637761"/>
                  <a:pt x="3378388" y="785192"/>
                  <a:pt x="3378388" y="785192"/>
                </a:cubicBezTo>
                <a:cubicBezTo>
                  <a:pt x="2844988" y="924340"/>
                  <a:pt x="1608679" y="1152043"/>
                  <a:pt x="1052631" y="1371600"/>
                </a:cubicBezTo>
                <a:cubicBezTo>
                  <a:pt x="496583" y="1591157"/>
                  <a:pt x="163052" y="1895768"/>
                  <a:pt x="42099" y="2102534"/>
                </a:cubicBezTo>
                <a:cubicBezTo>
                  <a:pt x="-78854" y="2309301"/>
                  <a:pt x="74578" y="2484783"/>
                  <a:pt x="326912" y="2612199"/>
                </a:cubicBezTo>
                <a:cubicBezTo>
                  <a:pt x="579246" y="2739615"/>
                  <a:pt x="1098905" y="2912003"/>
                  <a:pt x="1556105" y="2867032"/>
                </a:cubicBezTo>
                <a:cubicBezTo>
                  <a:pt x="2013305" y="2822062"/>
                  <a:pt x="2635397" y="2417327"/>
                  <a:pt x="3070112" y="2342376"/>
                </a:cubicBezTo>
                <a:cubicBezTo>
                  <a:pt x="3504827" y="2267425"/>
                  <a:pt x="4004499" y="2317393"/>
                  <a:pt x="4164394" y="2417327"/>
                </a:cubicBezTo>
                <a:cubicBezTo>
                  <a:pt x="4324289" y="2517261"/>
                  <a:pt x="4116925" y="2837052"/>
                  <a:pt x="4029482" y="2941983"/>
                </a:cubicBezTo>
                <a:cubicBezTo>
                  <a:pt x="3942039" y="3046914"/>
                  <a:pt x="3639738" y="3046914"/>
                  <a:pt x="3639738" y="3046914"/>
                </a:cubicBezTo>
                <a:lnTo>
                  <a:pt x="3639738" y="3046914"/>
                </a:lnTo>
              </a:path>
            </a:pathLst>
          </a:custGeom>
          <a:noFill/>
          <a:ln w="38100">
            <a:solidFill>
              <a:srgbClr val="F3777F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9953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171903" y="3861048"/>
            <a:ext cx="2697068" cy="24482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0473" y="2708920"/>
            <a:ext cx="3049480" cy="1080120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1192156" y="2484922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3130978" flipH="1">
            <a:off x="1893551" y="3907091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2156" y="2829646"/>
            <a:ext cx="265976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On the model we have set out some areas especially for housing.”</a:t>
            </a:r>
          </a:p>
        </p:txBody>
      </p:sp>
      <p:pic>
        <p:nvPicPr>
          <p:cNvPr id="13" name="Picture 2" descr="C:\Users\Dan\Documents\01 SUPERHISTORY\03 Projects\2018\S18 - 001 - RIBA KS2\3D\HOMES\townplan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49" y="533679"/>
            <a:ext cx="4160097" cy="59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059832" y="3053644"/>
            <a:ext cx="2160240" cy="1319810"/>
          </a:xfrm>
          <a:prstGeom prst="straightConnector1">
            <a:avLst/>
          </a:prstGeom>
          <a:ln w="38100">
            <a:solidFill>
              <a:srgbClr val="F3777F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59832" y="3429000"/>
            <a:ext cx="2736304" cy="1080120"/>
          </a:xfrm>
          <a:prstGeom prst="straightConnector1">
            <a:avLst/>
          </a:prstGeom>
          <a:ln w="38100">
            <a:solidFill>
              <a:srgbClr val="F3777F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59832" y="3140968"/>
            <a:ext cx="4680520" cy="1512168"/>
          </a:xfrm>
          <a:prstGeom prst="straightConnector1">
            <a:avLst/>
          </a:prstGeom>
          <a:ln w="38100">
            <a:solidFill>
              <a:srgbClr val="F3777F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59832" y="4725144"/>
            <a:ext cx="4392488" cy="648072"/>
          </a:xfrm>
          <a:prstGeom prst="straightConnector1">
            <a:avLst/>
          </a:prstGeom>
          <a:ln w="38100">
            <a:solidFill>
              <a:srgbClr val="F3777F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205859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171903" y="3861048"/>
            <a:ext cx="2697068" cy="24482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28852" y="2204864"/>
            <a:ext cx="2214089" cy="1754538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2028852" y="2007558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583247" flipH="1">
            <a:off x="2882970" y="3874768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96883" y="2278908"/>
            <a:ext cx="203835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We need housing for 2,000 people including elderly people and couples and families with children.”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C:\Users\Dan\Documents\01 SUPERHISTORY\03 Projects\2018\S18 - 001 - RIBA KS2\3D\HOMES\townplan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49" y="533679"/>
            <a:ext cx="4160097" cy="59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2817454" y="3931046"/>
            <a:ext cx="1659520" cy="22317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19027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1" y="-61364"/>
            <a:ext cx="9268194" cy="6154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674124" y="2834908"/>
            <a:ext cx="2914099" cy="1306780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3706370" y="2641162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3130978" flipH="1">
            <a:off x="4870197" y="4153503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98678" y="2914054"/>
            <a:ext cx="28895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According to our research –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about 6 people can live in a large house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algn="ctr"/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6127153"/>
            <a:ext cx="193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Jaggery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; New Houses on Lantern Corner Estate (2018)(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geograph.org.uk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36429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0"/>
            <a:ext cx="9421512" cy="6136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674124" y="2834908"/>
            <a:ext cx="3274139" cy="1306780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3706370" y="2641162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3130978" flipH="1">
            <a:off x="4870197" y="4153503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794412" y="2914054"/>
            <a:ext cx="30335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According to our research –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about 50 people can live in a new street”</a:t>
            </a:r>
          </a:p>
          <a:p>
            <a:pPr algn="ctr"/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6127153"/>
            <a:ext cx="179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Rodger Kidd; Modern housing in Queen Street (2017)(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geograph.org.uk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301447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3550"/>
          <a:stretch/>
        </p:blipFill>
        <p:spPr>
          <a:xfrm>
            <a:off x="12700" y="-61364"/>
            <a:ext cx="9098507" cy="6154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674124" y="2834908"/>
            <a:ext cx="2914099" cy="1306780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3706370" y="2641162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3130978" flipH="1">
            <a:off x="4870197" y="4153503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98678" y="2914054"/>
            <a:ext cx="30335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According to our research –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about 120 people can live in a housing block”</a:t>
            </a:r>
          </a:p>
          <a:p>
            <a:pPr algn="ctr"/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6127153"/>
            <a:ext cx="193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Image: 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Rodger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Rovibroni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Barna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Rovács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); Larsen-Nielsen-type (Danish) panel building (2015) (</a:t>
            </a:r>
            <a:r>
              <a:rPr lang="en-US" sz="800" dirty="0" err="1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wikipedia.org</a:t>
            </a:r>
            <a:r>
              <a:rPr lang="en-US" sz="800" dirty="0">
                <a:solidFill>
                  <a:srgbClr val="F3777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518438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6377" y="554122"/>
            <a:ext cx="4779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“Can you make design a housing layout on the model with different types of housing for different people?</a:t>
            </a:r>
          </a:p>
          <a:p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You can add housing of different types with roads and gardens.”</a:t>
            </a:r>
          </a:p>
        </p:txBody>
      </p:sp>
      <p:sp>
        <p:nvSpPr>
          <p:cNvPr id="8" name="Freeform 7"/>
          <p:cNvSpPr/>
          <p:nvPr/>
        </p:nvSpPr>
        <p:spPr>
          <a:xfrm>
            <a:off x="6424981" y="369012"/>
            <a:ext cx="498132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D6D5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20670306">
            <a:off x="2159918" y="2591853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D6D5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070786" y="5563204"/>
            <a:ext cx="519850" cy="448171"/>
          </a:xfrm>
          <a:custGeom>
            <a:avLst/>
            <a:gdLst>
              <a:gd name="connsiteX0" fmla="*/ 265574 w 743777"/>
              <a:gd name="connsiteY0" fmla="*/ 11151 h 641222"/>
              <a:gd name="connsiteX1" fmla="*/ 20247 w 743777"/>
              <a:gd name="connsiteY1" fmla="*/ 423746 h 641222"/>
              <a:gd name="connsiteX2" fmla="*/ 733926 w 743777"/>
              <a:gd name="connsiteY2" fmla="*/ 624468 h 641222"/>
              <a:gd name="connsiteX3" fmla="*/ 455145 w 743777"/>
              <a:gd name="connsiteY3" fmla="*/ 0 h 6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777" h="641222">
                <a:moveTo>
                  <a:pt x="265574" y="11151"/>
                </a:moveTo>
                <a:cubicBezTo>
                  <a:pt x="103881" y="166339"/>
                  <a:pt x="-57812" y="321527"/>
                  <a:pt x="20247" y="423746"/>
                </a:cubicBezTo>
                <a:cubicBezTo>
                  <a:pt x="98306" y="525965"/>
                  <a:pt x="661443" y="695092"/>
                  <a:pt x="733926" y="624468"/>
                </a:cubicBezTo>
                <a:cubicBezTo>
                  <a:pt x="806409" y="553844"/>
                  <a:pt x="455145" y="0"/>
                  <a:pt x="455145" y="0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97069" y="3056276"/>
            <a:ext cx="1664137" cy="2113156"/>
          </a:xfrm>
          <a:custGeom>
            <a:avLst/>
            <a:gdLst>
              <a:gd name="connsiteX0" fmla="*/ 706198 w 2380970"/>
              <a:gd name="connsiteY0" fmla="*/ 3023406 h 3023406"/>
              <a:gd name="connsiteX1" fmla="*/ 761954 w 2380970"/>
              <a:gd name="connsiteY1" fmla="*/ 2343182 h 3023406"/>
              <a:gd name="connsiteX2" fmla="*/ 1219154 w 2380970"/>
              <a:gd name="connsiteY2" fmla="*/ 1941738 h 3023406"/>
              <a:gd name="connsiteX3" fmla="*/ 1709807 w 2380970"/>
              <a:gd name="connsiteY3" fmla="*/ 1618352 h 3023406"/>
              <a:gd name="connsiteX4" fmla="*/ 1999739 w 2380970"/>
              <a:gd name="connsiteY4" fmla="*/ 793162 h 3023406"/>
              <a:gd name="connsiteX5" fmla="*/ 1575993 w 2380970"/>
              <a:gd name="connsiteY5" fmla="*/ 436323 h 3023406"/>
              <a:gd name="connsiteX6" fmla="*/ 851163 w 2380970"/>
              <a:gd name="connsiteY6" fmla="*/ 681650 h 3023406"/>
              <a:gd name="connsiteX7" fmla="*/ 460871 w 2380970"/>
              <a:gd name="connsiteY7" fmla="*/ 1172304 h 3023406"/>
              <a:gd name="connsiteX8" fmla="*/ 561232 w 2380970"/>
              <a:gd name="connsiteY8" fmla="*/ 1540294 h 3023406"/>
              <a:gd name="connsiteX9" fmla="*/ 315905 w 2380970"/>
              <a:gd name="connsiteY9" fmla="*/ 1696411 h 3023406"/>
              <a:gd name="connsiteX10" fmla="*/ 37124 w 2380970"/>
              <a:gd name="connsiteY10" fmla="*/ 982733 h 3023406"/>
              <a:gd name="connsiteX11" fmla="*/ 1208002 w 2380970"/>
              <a:gd name="connsiteY11" fmla="*/ 57182 h 3023406"/>
              <a:gd name="connsiteX12" fmla="*/ 2278520 w 2380970"/>
              <a:gd name="connsiteY12" fmla="*/ 246752 h 3023406"/>
              <a:gd name="connsiteX13" fmla="*/ 2211612 w 2380970"/>
              <a:gd name="connsiteY13" fmla="*/ 1451084 h 3023406"/>
              <a:gd name="connsiteX14" fmla="*/ 1163398 w 2380970"/>
              <a:gd name="connsiteY14" fmla="*/ 2432391 h 3023406"/>
              <a:gd name="connsiteX15" fmla="*/ 996129 w 2380970"/>
              <a:gd name="connsiteY15" fmla="*/ 2945348 h 30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0970" h="3023406">
                <a:moveTo>
                  <a:pt x="706198" y="3023406"/>
                </a:moveTo>
                <a:cubicBezTo>
                  <a:pt x="691329" y="2773433"/>
                  <a:pt x="676461" y="2523460"/>
                  <a:pt x="761954" y="2343182"/>
                </a:cubicBezTo>
                <a:cubicBezTo>
                  <a:pt x="847447" y="2162904"/>
                  <a:pt x="1061179" y="2062543"/>
                  <a:pt x="1219154" y="1941738"/>
                </a:cubicBezTo>
                <a:cubicBezTo>
                  <a:pt x="1377129" y="1820933"/>
                  <a:pt x="1579710" y="1809781"/>
                  <a:pt x="1709807" y="1618352"/>
                </a:cubicBezTo>
                <a:cubicBezTo>
                  <a:pt x="1839904" y="1426923"/>
                  <a:pt x="2022041" y="990167"/>
                  <a:pt x="1999739" y="793162"/>
                </a:cubicBezTo>
                <a:cubicBezTo>
                  <a:pt x="1977437" y="596157"/>
                  <a:pt x="1767422" y="454908"/>
                  <a:pt x="1575993" y="436323"/>
                </a:cubicBezTo>
                <a:cubicBezTo>
                  <a:pt x="1384564" y="417738"/>
                  <a:pt x="1037017" y="558987"/>
                  <a:pt x="851163" y="681650"/>
                </a:cubicBezTo>
                <a:cubicBezTo>
                  <a:pt x="665309" y="804313"/>
                  <a:pt x="509193" y="1029197"/>
                  <a:pt x="460871" y="1172304"/>
                </a:cubicBezTo>
                <a:cubicBezTo>
                  <a:pt x="412549" y="1315411"/>
                  <a:pt x="585393" y="1452943"/>
                  <a:pt x="561232" y="1540294"/>
                </a:cubicBezTo>
                <a:cubicBezTo>
                  <a:pt x="537071" y="1627645"/>
                  <a:pt x="403256" y="1789338"/>
                  <a:pt x="315905" y="1696411"/>
                </a:cubicBezTo>
                <a:cubicBezTo>
                  <a:pt x="228554" y="1603484"/>
                  <a:pt x="-111559" y="1255938"/>
                  <a:pt x="37124" y="982733"/>
                </a:cubicBezTo>
                <a:cubicBezTo>
                  <a:pt x="185807" y="709528"/>
                  <a:pt x="834436" y="179845"/>
                  <a:pt x="1208002" y="57182"/>
                </a:cubicBezTo>
                <a:cubicBezTo>
                  <a:pt x="1581568" y="-65482"/>
                  <a:pt x="2111252" y="14435"/>
                  <a:pt x="2278520" y="246752"/>
                </a:cubicBezTo>
                <a:cubicBezTo>
                  <a:pt x="2445788" y="479069"/>
                  <a:pt x="2397466" y="1086811"/>
                  <a:pt x="2211612" y="1451084"/>
                </a:cubicBezTo>
                <a:cubicBezTo>
                  <a:pt x="2025758" y="1815357"/>
                  <a:pt x="1365978" y="2183347"/>
                  <a:pt x="1163398" y="2432391"/>
                </a:cubicBezTo>
                <a:cubicBezTo>
                  <a:pt x="960818" y="2681435"/>
                  <a:pt x="1025866" y="2859855"/>
                  <a:pt x="996129" y="2945348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062" y1="63105" x2="50062" y2="63105"/>
                        <a14:foregroundMark x1="50062" y1="63105" x2="50062" y2="63105"/>
                        <a14:foregroundMark x1="50062" y1="63105" x2="50062" y2="63105"/>
                        <a14:foregroundMark x1="45006" y1="42608" x2="45006" y2="42608"/>
                        <a14:foregroundMark x1="52035" y1="45704" x2="52035" y2="45704"/>
                        <a14:foregroundMark x1="49692" y1="35456" x2="49692" y2="35456"/>
                        <a14:foregroundMark x1="47349" y1="38552" x2="47349" y2="38552"/>
                        <a14:foregroundMark x1="56412" y1="44265" x2="56412" y2="44265"/>
                        <a14:foregroundMark x1="53391" y1="39512" x2="53391" y2="39512"/>
                        <a14:foregroundMark x1="44636" y1="40471" x2="44636" y2="40471"/>
                        <a14:foregroundMark x1="56535" y1="59703" x2="56535" y2="59703"/>
                        <a14:foregroundMark x1="41184" y1="62102" x2="41184" y2="62102"/>
                        <a14:foregroundMark x1="53329" y1="36546" x2="53329" y2="36546"/>
                        <a14:foregroundMark x1="31073" y1="62538" x2="31073" y2="62538"/>
                        <a14:foregroundMark x1="30148" y1="62974" x2="58323" y2="54906"/>
                        <a14:foregroundMark x1="67201" y1="59660" x2="67201" y2="59660"/>
                        <a14:foregroundMark x1="65783" y1="59878" x2="65783" y2="59878"/>
                        <a14:foregroundMark x1="24414" y1="16311" x2="24414" y2="16311"/>
                        <a14:foregroundMark x1="28298" y1="15351" x2="28298" y2="15351"/>
                        <a14:foregroundMark x1="34649" y1="13432" x2="34649" y2="13432"/>
                        <a14:foregroundMark x1="46301" y1="10379" x2="46301" y2="10379"/>
                        <a14:foregroundMark x1="58878" y1="6847" x2="58878" y2="6847"/>
                        <a14:foregroundMark x1="57460" y1="7196" x2="57460" y2="7196"/>
                        <a14:foregroundMark x1="49322" y1="9638" x2="49322" y2="9638"/>
                        <a14:foregroundMark x1="37485" y1="12996" x2="37485" y2="12996"/>
                        <a14:foregroundMark x1="35388" y1="13432" x2="35388" y2="13432"/>
                        <a14:foregroundMark x1="43896" y1="37985" x2="43896" y2="37985"/>
                        <a14:foregroundMark x1="56597" y1="32359" x2="56597" y2="32359"/>
                        <a14:foregroundMark x1="44821" y1="37157" x2="44821" y2="37157"/>
                        <a14:foregroundMark x1="55055" y1="32926" x2="55055" y2="32926"/>
                        <a14:foregroundMark x1="51541" y1="34409" x2="51541" y2="34409"/>
                        <a14:foregroundMark x1="61776" y1="5887" x2="61776" y2="5887"/>
                        <a14:foregroundMark x1="67016" y1="4492" x2="67016" y2="4492"/>
                        <a14:foregroundMark x1="60789" y1="6280" x2="60789" y2="6280"/>
                        <a14:foregroundMark x1="64488" y1="5059" x2="64488" y2="5059"/>
                        <a14:foregroundMark x1="61036" y1="6934" x2="61036" y2="6934"/>
                        <a14:backgroundMark x1="58446" y1="55124" x2="70284" y2="60663"/>
                        <a14:backgroundMark x1="42293" y1="13127" x2="42293" y2="13127"/>
                        <a14:backgroundMark x1="60912" y1="36590" x2="60912" y2="36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65"/>
          <a:stretch/>
        </p:blipFill>
        <p:spPr>
          <a:xfrm>
            <a:off x="4848841" y="1747748"/>
            <a:ext cx="4851145" cy="18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5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5728" y="4005064"/>
            <a:ext cx="4796512" cy="6785992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6588224" y="4149080"/>
            <a:ext cx="2304256" cy="225412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32240" y="4365103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 </a:t>
            </a:r>
            <a:r>
              <a:rPr lang="en-GB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the buildings and places where we live, work and love to visit.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6993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6377" y="501256"/>
            <a:ext cx="4779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“Did you manage to create enough homes to house 2,000 people?</a:t>
            </a:r>
          </a:p>
          <a:p>
            <a:endParaRPr lang="en-GB" sz="20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What housing type seemed to work best or did you like to have a mix of different types?”</a:t>
            </a:r>
          </a:p>
        </p:txBody>
      </p:sp>
      <p:sp>
        <p:nvSpPr>
          <p:cNvPr id="8" name="Freeform 7"/>
          <p:cNvSpPr/>
          <p:nvPr/>
        </p:nvSpPr>
        <p:spPr>
          <a:xfrm>
            <a:off x="6424981" y="369012"/>
            <a:ext cx="498132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D6D5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20670306">
            <a:off x="2159918" y="2591853"/>
            <a:ext cx="473328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BD6D5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070786" y="5563204"/>
            <a:ext cx="519850" cy="448171"/>
          </a:xfrm>
          <a:custGeom>
            <a:avLst/>
            <a:gdLst>
              <a:gd name="connsiteX0" fmla="*/ 265574 w 743777"/>
              <a:gd name="connsiteY0" fmla="*/ 11151 h 641222"/>
              <a:gd name="connsiteX1" fmla="*/ 20247 w 743777"/>
              <a:gd name="connsiteY1" fmla="*/ 423746 h 641222"/>
              <a:gd name="connsiteX2" fmla="*/ 733926 w 743777"/>
              <a:gd name="connsiteY2" fmla="*/ 624468 h 641222"/>
              <a:gd name="connsiteX3" fmla="*/ 455145 w 743777"/>
              <a:gd name="connsiteY3" fmla="*/ 0 h 6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777" h="641222">
                <a:moveTo>
                  <a:pt x="265574" y="11151"/>
                </a:moveTo>
                <a:cubicBezTo>
                  <a:pt x="103881" y="166339"/>
                  <a:pt x="-57812" y="321527"/>
                  <a:pt x="20247" y="423746"/>
                </a:cubicBezTo>
                <a:cubicBezTo>
                  <a:pt x="98306" y="525965"/>
                  <a:pt x="661443" y="695092"/>
                  <a:pt x="733926" y="624468"/>
                </a:cubicBezTo>
                <a:cubicBezTo>
                  <a:pt x="806409" y="553844"/>
                  <a:pt x="455145" y="0"/>
                  <a:pt x="455145" y="0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97069" y="3056276"/>
            <a:ext cx="1664137" cy="2113156"/>
          </a:xfrm>
          <a:custGeom>
            <a:avLst/>
            <a:gdLst>
              <a:gd name="connsiteX0" fmla="*/ 706198 w 2380970"/>
              <a:gd name="connsiteY0" fmla="*/ 3023406 h 3023406"/>
              <a:gd name="connsiteX1" fmla="*/ 761954 w 2380970"/>
              <a:gd name="connsiteY1" fmla="*/ 2343182 h 3023406"/>
              <a:gd name="connsiteX2" fmla="*/ 1219154 w 2380970"/>
              <a:gd name="connsiteY2" fmla="*/ 1941738 h 3023406"/>
              <a:gd name="connsiteX3" fmla="*/ 1709807 w 2380970"/>
              <a:gd name="connsiteY3" fmla="*/ 1618352 h 3023406"/>
              <a:gd name="connsiteX4" fmla="*/ 1999739 w 2380970"/>
              <a:gd name="connsiteY4" fmla="*/ 793162 h 3023406"/>
              <a:gd name="connsiteX5" fmla="*/ 1575993 w 2380970"/>
              <a:gd name="connsiteY5" fmla="*/ 436323 h 3023406"/>
              <a:gd name="connsiteX6" fmla="*/ 851163 w 2380970"/>
              <a:gd name="connsiteY6" fmla="*/ 681650 h 3023406"/>
              <a:gd name="connsiteX7" fmla="*/ 460871 w 2380970"/>
              <a:gd name="connsiteY7" fmla="*/ 1172304 h 3023406"/>
              <a:gd name="connsiteX8" fmla="*/ 561232 w 2380970"/>
              <a:gd name="connsiteY8" fmla="*/ 1540294 h 3023406"/>
              <a:gd name="connsiteX9" fmla="*/ 315905 w 2380970"/>
              <a:gd name="connsiteY9" fmla="*/ 1696411 h 3023406"/>
              <a:gd name="connsiteX10" fmla="*/ 37124 w 2380970"/>
              <a:gd name="connsiteY10" fmla="*/ 982733 h 3023406"/>
              <a:gd name="connsiteX11" fmla="*/ 1208002 w 2380970"/>
              <a:gd name="connsiteY11" fmla="*/ 57182 h 3023406"/>
              <a:gd name="connsiteX12" fmla="*/ 2278520 w 2380970"/>
              <a:gd name="connsiteY12" fmla="*/ 246752 h 3023406"/>
              <a:gd name="connsiteX13" fmla="*/ 2211612 w 2380970"/>
              <a:gd name="connsiteY13" fmla="*/ 1451084 h 3023406"/>
              <a:gd name="connsiteX14" fmla="*/ 1163398 w 2380970"/>
              <a:gd name="connsiteY14" fmla="*/ 2432391 h 3023406"/>
              <a:gd name="connsiteX15" fmla="*/ 996129 w 2380970"/>
              <a:gd name="connsiteY15" fmla="*/ 2945348 h 302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80970" h="3023406">
                <a:moveTo>
                  <a:pt x="706198" y="3023406"/>
                </a:moveTo>
                <a:cubicBezTo>
                  <a:pt x="691329" y="2773433"/>
                  <a:pt x="676461" y="2523460"/>
                  <a:pt x="761954" y="2343182"/>
                </a:cubicBezTo>
                <a:cubicBezTo>
                  <a:pt x="847447" y="2162904"/>
                  <a:pt x="1061179" y="2062543"/>
                  <a:pt x="1219154" y="1941738"/>
                </a:cubicBezTo>
                <a:cubicBezTo>
                  <a:pt x="1377129" y="1820933"/>
                  <a:pt x="1579710" y="1809781"/>
                  <a:pt x="1709807" y="1618352"/>
                </a:cubicBezTo>
                <a:cubicBezTo>
                  <a:pt x="1839904" y="1426923"/>
                  <a:pt x="2022041" y="990167"/>
                  <a:pt x="1999739" y="793162"/>
                </a:cubicBezTo>
                <a:cubicBezTo>
                  <a:pt x="1977437" y="596157"/>
                  <a:pt x="1767422" y="454908"/>
                  <a:pt x="1575993" y="436323"/>
                </a:cubicBezTo>
                <a:cubicBezTo>
                  <a:pt x="1384564" y="417738"/>
                  <a:pt x="1037017" y="558987"/>
                  <a:pt x="851163" y="681650"/>
                </a:cubicBezTo>
                <a:cubicBezTo>
                  <a:pt x="665309" y="804313"/>
                  <a:pt x="509193" y="1029197"/>
                  <a:pt x="460871" y="1172304"/>
                </a:cubicBezTo>
                <a:cubicBezTo>
                  <a:pt x="412549" y="1315411"/>
                  <a:pt x="585393" y="1452943"/>
                  <a:pt x="561232" y="1540294"/>
                </a:cubicBezTo>
                <a:cubicBezTo>
                  <a:pt x="537071" y="1627645"/>
                  <a:pt x="403256" y="1789338"/>
                  <a:pt x="315905" y="1696411"/>
                </a:cubicBezTo>
                <a:cubicBezTo>
                  <a:pt x="228554" y="1603484"/>
                  <a:pt x="-111559" y="1255938"/>
                  <a:pt x="37124" y="982733"/>
                </a:cubicBezTo>
                <a:cubicBezTo>
                  <a:pt x="185807" y="709528"/>
                  <a:pt x="834436" y="179845"/>
                  <a:pt x="1208002" y="57182"/>
                </a:cubicBezTo>
                <a:cubicBezTo>
                  <a:pt x="1581568" y="-65482"/>
                  <a:pt x="2111252" y="14435"/>
                  <a:pt x="2278520" y="246752"/>
                </a:cubicBezTo>
                <a:cubicBezTo>
                  <a:pt x="2445788" y="479069"/>
                  <a:pt x="2397466" y="1086811"/>
                  <a:pt x="2211612" y="1451084"/>
                </a:cubicBezTo>
                <a:cubicBezTo>
                  <a:pt x="2025758" y="1815357"/>
                  <a:pt x="1365978" y="2183347"/>
                  <a:pt x="1163398" y="2432391"/>
                </a:cubicBezTo>
                <a:cubicBezTo>
                  <a:pt x="960818" y="2681435"/>
                  <a:pt x="1025866" y="2859855"/>
                  <a:pt x="996129" y="2945348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062" y1="63105" x2="50062" y2="63105"/>
                        <a14:foregroundMark x1="50062" y1="63105" x2="50062" y2="63105"/>
                        <a14:foregroundMark x1="50062" y1="63105" x2="50062" y2="63105"/>
                        <a14:foregroundMark x1="45006" y1="42608" x2="45006" y2="42608"/>
                        <a14:foregroundMark x1="52035" y1="45704" x2="52035" y2="45704"/>
                        <a14:foregroundMark x1="49692" y1="35456" x2="49692" y2="35456"/>
                        <a14:foregroundMark x1="47349" y1="38552" x2="47349" y2="38552"/>
                        <a14:foregroundMark x1="56412" y1="44265" x2="56412" y2="44265"/>
                        <a14:foregroundMark x1="53391" y1="39512" x2="53391" y2="39512"/>
                        <a14:foregroundMark x1="44636" y1="40471" x2="44636" y2="40471"/>
                        <a14:foregroundMark x1="56535" y1="59703" x2="56535" y2="59703"/>
                        <a14:foregroundMark x1="41184" y1="62102" x2="41184" y2="62102"/>
                        <a14:foregroundMark x1="53329" y1="36546" x2="53329" y2="36546"/>
                        <a14:foregroundMark x1="31073" y1="62538" x2="31073" y2="62538"/>
                        <a14:foregroundMark x1="30148" y1="62974" x2="58323" y2="54906"/>
                        <a14:foregroundMark x1="67201" y1="59660" x2="67201" y2="59660"/>
                        <a14:foregroundMark x1="65783" y1="59878" x2="65783" y2="59878"/>
                        <a14:foregroundMark x1="24414" y1="16311" x2="24414" y2="16311"/>
                        <a14:foregroundMark x1="28298" y1="15351" x2="28298" y2="15351"/>
                        <a14:foregroundMark x1="34649" y1="13432" x2="34649" y2="13432"/>
                        <a14:foregroundMark x1="46301" y1="10379" x2="46301" y2="10379"/>
                        <a14:foregroundMark x1="58878" y1="6847" x2="58878" y2="6847"/>
                        <a14:foregroundMark x1="57460" y1="7196" x2="57460" y2="7196"/>
                        <a14:foregroundMark x1="49322" y1="9638" x2="49322" y2="9638"/>
                        <a14:foregroundMark x1="37485" y1="12996" x2="37485" y2="12996"/>
                        <a14:foregroundMark x1="35388" y1="13432" x2="35388" y2="13432"/>
                        <a14:foregroundMark x1="43896" y1="37985" x2="43896" y2="37985"/>
                        <a14:foregroundMark x1="56597" y1="32359" x2="56597" y2="32359"/>
                        <a14:foregroundMark x1="44821" y1="37157" x2="44821" y2="37157"/>
                        <a14:foregroundMark x1="55055" y1="32926" x2="55055" y2="32926"/>
                        <a14:foregroundMark x1="51541" y1="34409" x2="51541" y2="34409"/>
                        <a14:foregroundMark x1="61776" y1="5887" x2="61776" y2="5887"/>
                        <a14:foregroundMark x1="67016" y1="4492" x2="67016" y2="4492"/>
                        <a14:foregroundMark x1="60789" y1="6280" x2="60789" y2="6280"/>
                        <a14:foregroundMark x1="64488" y1="5059" x2="64488" y2="5059"/>
                        <a14:foregroundMark x1="61036" y1="6934" x2="61036" y2="6934"/>
                        <a14:backgroundMark x1="58446" y1="55124" x2="70284" y2="60663"/>
                        <a14:backgroundMark x1="42293" y1="13127" x2="42293" y2="13127"/>
                        <a14:backgroundMark x1="60912" y1="36590" x2="60912" y2="36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65"/>
          <a:stretch/>
        </p:blipFill>
        <p:spPr>
          <a:xfrm>
            <a:off x="4848841" y="1747748"/>
            <a:ext cx="4851145" cy="18609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34208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4659" y="2348880"/>
            <a:ext cx="3878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30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Sophie and Tomas are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who live in the City of </a:t>
            </a:r>
            <a:r>
              <a:rPr lang="en-GB" sz="20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where they work with the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community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their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friends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and the </a:t>
            </a:r>
            <a:r>
              <a:rPr lang="en-GB" sz="2000" b="1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Mayor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of Greater </a:t>
            </a:r>
            <a:r>
              <a:rPr lang="en-GB" sz="20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0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131244" y="1289968"/>
            <a:ext cx="5246278" cy="1497750"/>
          </a:xfrm>
          <a:custGeom>
            <a:avLst/>
            <a:gdLst>
              <a:gd name="connsiteX0" fmla="*/ 0 w 5174166"/>
              <a:gd name="connsiteY0" fmla="*/ 1355545 h 1422453"/>
              <a:gd name="connsiteX1" fmla="*/ 267630 w 5174166"/>
              <a:gd name="connsiteY1" fmla="*/ 641867 h 1422453"/>
              <a:gd name="connsiteX2" fmla="*/ 992459 w 5174166"/>
              <a:gd name="connsiteY2" fmla="*/ 519204 h 1422453"/>
              <a:gd name="connsiteX3" fmla="*/ 1170878 w 5174166"/>
              <a:gd name="connsiteY3" fmla="*/ 17399 h 1422453"/>
              <a:gd name="connsiteX4" fmla="*/ 680225 w 5174166"/>
              <a:gd name="connsiteY4" fmla="*/ 162365 h 1422453"/>
              <a:gd name="connsiteX5" fmla="*/ 1382752 w 5174166"/>
              <a:gd name="connsiteY5" fmla="*/ 619565 h 1422453"/>
              <a:gd name="connsiteX6" fmla="*/ 3300761 w 5174166"/>
              <a:gd name="connsiteY6" fmla="*/ 653019 h 1422453"/>
              <a:gd name="connsiteX7" fmla="*/ 4572000 w 5174166"/>
              <a:gd name="connsiteY7" fmla="*/ 797984 h 1422453"/>
              <a:gd name="connsiteX8" fmla="*/ 5174166 w 5174166"/>
              <a:gd name="connsiteY8" fmla="*/ 1422453 h 14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4166" h="1422453">
                <a:moveTo>
                  <a:pt x="0" y="1355545"/>
                </a:moveTo>
                <a:cubicBezTo>
                  <a:pt x="51110" y="1068401"/>
                  <a:pt x="102220" y="781257"/>
                  <a:pt x="267630" y="641867"/>
                </a:cubicBezTo>
                <a:cubicBezTo>
                  <a:pt x="433040" y="502477"/>
                  <a:pt x="841918" y="623282"/>
                  <a:pt x="992459" y="519204"/>
                </a:cubicBezTo>
                <a:cubicBezTo>
                  <a:pt x="1143000" y="415126"/>
                  <a:pt x="1222917" y="76872"/>
                  <a:pt x="1170878" y="17399"/>
                </a:cubicBezTo>
                <a:cubicBezTo>
                  <a:pt x="1118839" y="-42074"/>
                  <a:pt x="644913" y="62004"/>
                  <a:pt x="680225" y="162365"/>
                </a:cubicBezTo>
                <a:cubicBezTo>
                  <a:pt x="715537" y="262726"/>
                  <a:pt x="945996" y="537789"/>
                  <a:pt x="1382752" y="619565"/>
                </a:cubicBezTo>
                <a:cubicBezTo>
                  <a:pt x="1819508" y="701341"/>
                  <a:pt x="2769220" y="623282"/>
                  <a:pt x="3300761" y="653019"/>
                </a:cubicBezTo>
                <a:cubicBezTo>
                  <a:pt x="3832302" y="682756"/>
                  <a:pt x="4259766" y="669745"/>
                  <a:pt x="4572000" y="797984"/>
                </a:cubicBezTo>
                <a:cubicBezTo>
                  <a:pt x="4884234" y="926223"/>
                  <a:pt x="5174166" y="1422453"/>
                  <a:pt x="5174166" y="1422453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4264819" y="174084"/>
            <a:ext cx="1659520" cy="22317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62069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131244" y="1289968"/>
            <a:ext cx="5246278" cy="1497750"/>
          </a:xfrm>
          <a:custGeom>
            <a:avLst/>
            <a:gdLst>
              <a:gd name="connsiteX0" fmla="*/ 0 w 5174166"/>
              <a:gd name="connsiteY0" fmla="*/ 1355545 h 1422453"/>
              <a:gd name="connsiteX1" fmla="*/ 267630 w 5174166"/>
              <a:gd name="connsiteY1" fmla="*/ 641867 h 1422453"/>
              <a:gd name="connsiteX2" fmla="*/ 992459 w 5174166"/>
              <a:gd name="connsiteY2" fmla="*/ 519204 h 1422453"/>
              <a:gd name="connsiteX3" fmla="*/ 1170878 w 5174166"/>
              <a:gd name="connsiteY3" fmla="*/ 17399 h 1422453"/>
              <a:gd name="connsiteX4" fmla="*/ 680225 w 5174166"/>
              <a:gd name="connsiteY4" fmla="*/ 162365 h 1422453"/>
              <a:gd name="connsiteX5" fmla="*/ 1382752 w 5174166"/>
              <a:gd name="connsiteY5" fmla="*/ 619565 h 1422453"/>
              <a:gd name="connsiteX6" fmla="*/ 3300761 w 5174166"/>
              <a:gd name="connsiteY6" fmla="*/ 653019 h 1422453"/>
              <a:gd name="connsiteX7" fmla="*/ 4572000 w 5174166"/>
              <a:gd name="connsiteY7" fmla="*/ 797984 h 1422453"/>
              <a:gd name="connsiteX8" fmla="*/ 5174166 w 5174166"/>
              <a:gd name="connsiteY8" fmla="*/ 1422453 h 14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4166" h="1422453">
                <a:moveTo>
                  <a:pt x="0" y="1355545"/>
                </a:moveTo>
                <a:cubicBezTo>
                  <a:pt x="51110" y="1068401"/>
                  <a:pt x="102220" y="781257"/>
                  <a:pt x="267630" y="641867"/>
                </a:cubicBezTo>
                <a:cubicBezTo>
                  <a:pt x="433040" y="502477"/>
                  <a:pt x="841918" y="623282"/>
                  <a:pt x="992459" y="519204"/>
                </a:cubicBezTo>
                <a:cubicBezTo>
                  <a:pt x="1143000" y="415126"/>
                  <a:pt x="1222917" y="76872"/>
                  <a:pt x="1170878" y="17399"/>
                </a:cubicBezTo>
                <a:cubicBezTo>
                  <a:pt x="1118839" y="-42074"/>
                  <a:pt x="644913" y="62004"/>
                  <a:pt x="680225" y="162365"/>
                </a:cubicBezTo>
                <a:cubicBezTo>
                  <a:pt x="715537" y="262726"/>
                  <a:pt x="945996" y="537789"/>
                  <a:pt x="1382752" y="619565"/>
                </a:cubicBezTo>
                <a:cubicBezTo>
                  <a:pt x="1819508" y="701341"/>
                  <a:pt x="2769220" y="623282"/>
                  <a:pt x="3300761" y="653019"/>
                </a:cubicBezTo>
                <a:cubicBezTo>
                  <a:pt x="3832302" y="682756"/>
                  <a:pt x="4259766" y="669745"/>
                  <a:pt x="4572000" y="797984"/>
                </a:cubicBezTo>
                <a:cubicBezTo>
                  <a:pt x="4884234" y="926223"/>
                  <a:pt x="5174166" y="1422453"/>
                  <a:pt x="5174166" y="1422453"/>
                </a:cubicBezTo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4264819" y="174084"/>
            <a:ext cx="1659520" cy="22317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19872" y="2684370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Sophie and Tomas enjoy creating places which you can enjoy too!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55352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8405" y="393010"/>
            <a:ext cx="23313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“ 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 need to know about lots of different things such as peoples’ needs, how to make things and how much things will cost.</a:t>
            </a:r>
            <a:r>
              <a:rPr lang="en-GB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</p:txBody>
      </p:sp>
      <p:sp>
        <p:nvSpPr>
          <p:cNvPr id="15" name="Freeform 14"/>
          <p:cNvSpPr/>
          <p:nvPr/>
        </p:nvSpPr>
        <p:spPr>
          <a:xfrm>
            <a:off x="2051720" y="2412620"/>
            <a:ext cx="476161" cy="50757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695256" y="295029"/>
            <a:ext cx="584497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47317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6372200" y="2547664"/>
            <a:ext cx="2376264" cy="2520280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3467082" y="4635896"/>
            <a:ext cx="2664296" cy="2222104"/>
          </a:xfrm>
          <a:prstGeom prst="round2Same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27050" y="4686675"/>
            <a:ext cx="2041251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H="1">
            <a:off x="5406044" y="4686675"/>
            <a:ext cx="2269740" cy="1371600"/>
          </a:xfrm>
          <a:custGeom>
            <a:avLst/>
            <a:gdLst>
              <a:gd name="connsiteX0" fmla="*/ 2419815 w 2419815"/>
              <a:gd name="connsiteY0" fmla="*/ 1371600 h 1371600"/>
              <a:gd name="connsiteX1" fmla="*/ 758283 w 2419815"/>
              <a:gd name="connsiteY1" fmla="*/ 1059366 h 1371600"/>
              <a:gd name="connsiteX2" fmla="*/ 0 w 2419815"/>
              <a:gd name="connsiteY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815" h="1371600">
                <a:moveTo>
                  <a:pt x="2419815" y="1371600"/>
                </a:moveTo>
                <a:cubicBezTo>
                  <a:pt x="1790700" y="1329783"/>
                  <a:pt x="1161585" y="1287966"/>
                  <a:pt x="758283" y="1059366"/>
                </a:cubicBezTo>
                <a:cubicBezTo>
                  <a:pt x="354981" y="830766"/>
                  <a:pt x="94785" y="178419"/>
                  <a:pt x="0" y="0"/>
                </a:cubicBezTo>
              </a:path>
            </a:pathLst>
          </a:custGeom>
          <a:ln w="28575">
            <a:solidFill>
              <a:srgbClr val="ED5B6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3516" y="4646078"/>
            <a:ext cx="975605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Tomas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505" y="6413266"/>
            <a:ext cx="1291870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endParaRPr lang="en-GB" sz="2200" b="1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439498" y="2450507"/>
            <a:ext cx="2697068" cy="2448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56280" y="4527657"/>
            <a:ext cx="32533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b="1" baseline="30000" dirty="0">
                <a:solidFill>
                  <a:srgbClr val="826463"/>
                </a:solidFill>
                <a:latin typeface="Arial" charset="0"/>
                <a:ea typeface="Arial" charset="0"/>
                <a:cs typeface="Arial" charset="0"/>
              </a:rPr>
              <a:t>Sophie</a:t>
            </a:r>
          </a:p>
        </p:txBody>
      </p:sp>
      <p:sp>
        <p:nvSpPr>
          <p:cNvPr id="15" name="Freeform 14"/>
          <p:cNvSpPr/>
          <p:nvPr/>
        </p:nvSpPr>
        <p:spPr>
          <a:xfrm>
            <a:off x="2123728" y="2315050"/>
            <a:ext cx="476161" cy="50757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190" y="1269485"/>
            <a:ext cx="25249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On the exciting architecture projects we’re designing for </a:t>
            </a:r>
            <a:r>
              <a:rPr lang="en-GB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, we need to use mathematics to help work things out and would like you to help us with our sums.</a:t>
            </a:r>
            <a:r>
              <a:rPr lang="en-GB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GB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Freeform 15"/>
          <p:cNvSpPr/>
          <p:nvPr/>
        </p:nvSpPr>
        <p:spPr>
          <a:xfrm flipH="1">
            <a:off x="4434946" y="1124311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6712623" y="2822623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95256" y="295029"/>
            <a:ext cx="584497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8405" y="393010"/>
            <a:ext cx="23313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BBCAD9"/>
                </a:solidFill>
                <a:latin typeface="Arial" charset="0"/>
                <a:ea typeface="Arial" charset="0"/>
                <a:cs typeface="Arial" charset="0"/>
              </a:rPr>
              <a:t>“ Architects need to know about lots of different things such as peoples’ needs, how to make things and how much things will cost.”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2560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4491052" y="1440348"/>
            <a:ext cx="2573656" cy="6732240"/>
          </a:xfrm>
          <a:prstGeom prst="round2SameRect">
            <a:avLst/>
          </a:prstGeom>
          <a:solidFill>
            <a:srgbClr val="FBD6D5"/>
          </a:solidFill>
          <a:ln>
            <a:solidFill>
              <a:srgbClr val="FB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55776" y="1052736"/>
            <a:ext cx="6048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 Sophie and Tomas have been asked by the Mayor of </a:t>
            </a:r>
            <a:r>
              <a:rPr lang="en-GB" sz="28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28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to plan the new homes for the city market which can provide:</a:t>
            </a:r>
          </a:p>
          <a:p>
            <a:r>
              <a:rPr lang="en-GB" sz="28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Enough homes for an expanding population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 variety of different types of housing for different people with different lives.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Nearby access to shops, transport and things to do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611560" y="1052736"/>
            <a:ext cx="1659520" cy="2231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06572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5536" y="3115009"/>
            <a:ext cx="3024336" cy="2441355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454812" y="2978841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20778886" flipH="1">
            <a:off x="3513675" y="4653136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7883" y="3266058"/>
            <a:ext cx="279964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6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 is a thriving city and more people want to live hear than ever before.</a:t>
            </a:r>
          </a:p>
          <a:p>
            <a:endParaRPr lang="en-GB" sz="16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We need to make sure we have homes for everyone so I’ll ask Sophie and Tomas to create a plan.”</a:t>
            </a:r>
          </a:p>
          <a:p>
            <a:pPr algn="ctr"/>
            <a:endParaRPr lang="en-GB" sz="1600" dirty="0">
              <a:solidFill>
                <a:srgbClr val="2C4257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94648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16401" r="32132" b="42650"/>
          <a:stretch/>
        </p:blipFill>
        <p:spPr>
          <a:xfrm>
            <a:off x="3742240" y="4461606"/>
            <a:ext cx="1659520" cy="2231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8488" r="19515" b="55433"/>
          <a:stretch/>
        </p:blipFill>
        <p:spPr>
          <a:xfrm>
            <a:off x="5270560" y="4508091"/>
            <a:ext cx="2697068" cy="2448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0406" r="24240" b="42844"/>
          <a:stretch/>
        </p:blipFill>
        <p:spPr>
          <a:xfrm>
            <a:off x="1646090" y="4436083"/>
            <a:ext cx="2376264" cy="25202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189130" y="3284984"/>
            <a:ext cx="2617560" cy="1257335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6255661" y="3138102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3130978" flipH="1">
            <a:off x="6992208" y="4554134"/>
            <a:ext cx="383596" cy="390353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189130" y="3404095"/>
            <a:ext cx="261755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  add the housing for the city’s growing population, we’ll need your help to develop the plan.”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2226" y="2996952"/>
            <a:ext cx="2617560" cy="1545367"/>
          </a:xfrm>
          <a:prstGeom prst="roundRect">
            <a:avLst/>
          </a:prstGeom>
          <a:solidFill>
            <a:srgbClr val="FB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598083" y="2912968"/>
            <a:ext cx="656561" cy="568722"/>
          </a:xfrm>
          <a:custGeom>
            <a:avLst/>
            <a:gdLst>
              <a:gd name="connsiteX0" fmla="*/ 0 w 697091"/>
              <a:gd name="connsiteY0" fmla="*/ 0 h 892098"/>
              <a:gd name="connsiteX1" fmla="*/ 613317 w 697091"/>
              <a:gd name="connsiteY1" fmla="*/ 178420 h 892098"/>
              <a:gd name="connsiteX2" fmla="*/ 691375 w 697091"/>
              <a:gd name="connsiteY2" fmla="*/ 892098 h 89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091" h="892098">
                <a:moveTo>
                  <a:pt x="0" y="0"/>
                </a:moveTo>
                <a:cubicBezTo>
                  <a:pt x="249044" y="14868"/>
                  <a:pt x="498088" y="29737"/>
                  <a:pt x="613317" y="178420"/>
                </a:cubicBezTo>
                <a:cubicBezTo>
                  <a:pt x="728546" y="327103"/>
                  <a:pt x="691375" y="892098"/>
                  <a:pt x="691375" y="892098"/>
                </a:cubicBez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5B6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0800000" flipV="1">
            <a:off x="2065427" y="4626303"/>
            <a:ext cx="297407" cy="394194"/>
          </a:xfrm>
          <a:custGeom>
            <a:avLst/>
            <a:gdLst>
              <a:gd name="connsiteX0" fmla="*/ 144966 w 613317"/>
              <a:gd name="connsiteY0" fmla="*/ 0 h 825191"/>
              <a:gd name="connsiteX1" fmla="*/ 0 w 613317"/>
              <a:gd name="connsiteY1" fmla="*/ 825191 h 825191"/>
              <a:gd name="connsiteX2" fmla="*/ 613317 w 613317"/>
              <a:gd name="connsiteY2" fmla="*/ 401444 h 825191"/>
              <a:gd name="connsiteX3" fmla="*/ 613317 w 613317"/>
              <a:gd name="connsiteY3" fmla="*/ 401444 h 825191"/>
              <a:gd name="connsiteX4" fmla="*/ 613317 w 613317"/>
              <a:gd name="connsiteY4" fmla="*/ 401444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" h="825191">
                <a:moveTo>
                  <a:pt x="144966" y="0"/>
                </a:moveTo>
                <a:lnTo>
                  <a:pt x="0" y="825191"/>
                </a:lnTo>
                <a:lnTo>
                  <a:pt x="613317" y="401444"/>
                </a:lnTo>
                <a:lnTo>
                  <a:pt x="613317" y="401444"/>
                </a:lnTo>
                <a:lnTo>
                  <a:pt x="613317" y="401444"/>
                </a:lnTo>
              </a:path>
            </a:pathLst>
          </a:custGeom>
          <a:noFill/>
          <a:ln>
            <a:solidFill>
              <a:srgbClr val="ED5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7868" y="3129037"/>
            <a:ext cx="2593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Architects make plans for towns and cities.</a:t>
            </a:r>
          </a:p>
          <a:p>
            <a:endParaRPr lang="en-GB" sz="14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Here’s one we’ve drawn for</a:t>
            </a:r>
          </a:p>
          <a:p>
            <a:r>
              <a:rPr lang="en-GB" sz="1400" dirty="0" err="1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Towncaster</a:t>
            </a:r>
            <a:r>
              <a:rPr lang="en-GB" sz="14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.”</a:t>
            </a:r>
          </a:p>
        </p:txBody>
      </p:sp>
      <p:sp>
        <p:nvSpPr>
          <p:cNvPr id="6" name="Freeform 5"/>
          <p:cNvSpPr/>
          <p:nvPr/>
        </p:nvSpPr>
        <p:spPr>
          <a:xfrm>
            <a:off x="1946474" y="116632"/>
            <a:ext cx="4836527" cy="4176464"/>
          </a:xfrm>
          <a:custGeom>
            <a:avLst/>
            <a:gdLst>
              <a:gd name="connsiteX0" fmla="*/ 2868186 w 4836527"/>
              <a:gd name="connsiteY0" fmla="*/ 4523356 h 5013702"/>
              <a:gd name="connsiteX1" fmla="*/ 3366950 w 4836527"/>
              <a:gd name="connsiteY1" fmla="*/ 4226473 h 5013702"/>
              <a:gd name="connsiteX2" fmla="*/ 4067594 w 4836527"/>
              <a:gd name="connsiteY2" fmla="*/ 4178972 h 5013702"/>
              <a:gd name="connsiteX3" fmla="*/ 4669673 w 4836527"/>
              <a:gd name="connsiteY3" fmla="*/ 2044976 h 5013702"/>
              <a:gd name="connsiteX4" fmla="*/ 4523369 w 4836527"/>
              <a:gd name="connsiteY4" fmla="*/ 527072 h 5013702"/>
              <a:gd name="connsiteX5" fmla="*/ 1359545 w 4836527"/>
              <a:gd name="connsiteY5" fmla="*/ 88160 h 5013702"/>
              <a:gd name="connsiteX6" fmla="*/ 682889 w 4836527"/>
              <a:gd name="connsiteY6" fmla="*/ 2099840 h 5013702"/>
              <a:gd name="connsiteX7" fmla="*/ 1066937 w 4836527"/>
              <a:gd name="connsiteY7" fmla="*/ 2355872 h 5013702"/>
              <a:gd name="connsiteX8" fmla="*/ 701177 w 4836527"/>
              <a:gd name="connsiteY8" fmla="*/ 1825520 h 5013702"/>
              <a:gd name="connsiteX9" fmla="*/ 6233 w 4836527"/>
              <a:gd name="connsiteY9" fmla="*/ 2776496 h 5013702"/>
              <a:gd name="connsiteX10" fmla="*/ 1140089 w 4836527"/>
              <a:gd name="connsiteY10" fmla="*/ 3087392 h 5013702"/>
              <a:gd name="connsiteX11" fmla="*/ 1505849 w 4836527"/>
              <a:gd name="connsiteY11" fmla="*/ 4861328 h 5013702"/>
              <a:gd name="connsiteX12" fmla="*/ 2365385 w 4836527"/>
              <a:gd name="connsiteY12" fmla="*/ 4879616 h 5013702"/>
              <a:gd name="connsiteX13" fmla="*/ 2868186 w 4836527"/>
              <a:gd name="connsiteY13" fmla="*/ 4523356 h 501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36527" h="5013702">
                <a:moveTo>
                  <a:pt x="2868186" y="4523356"/>
                </a:moveTo>
                <a:cubicBezTo>
                  <a:pt x="3035114" y="4414499"/>
                  <a:pt x="3167049" y="4283870"/>
                  <a:pt x="3366950" y="4226473"/>
                </a:cubicBezTo>
                <a:cubicBezTo>
                  <a:pt x="3566851" y="4169076"/>
                  <a:pt x="3850474" y="4542555"/>
                  <a:pt x="4067594" y="4178972"/>
                </a:cubicBezTo>
                <a:cubicBezTo>
                  <a:pt x="4284714" y="3815389"/>
                  <a:pt x="4593711" y="2653626"/>
                  <a:pt x="4669673" y="2044976"/>
                </a:cubicBezTo>
                <a:cubicBezTo>
                  <a:pt x="4745635" y="1436326"/>
                  <a:pt x="5075057" y="853208"/>
                  <a:pt x="4523369" y="527072"/>
                </a:cubicBezTo>
                <a:cubicBezTo>
                  <a:pt x="3971681" y="200936"/>
                  <a:pt x="1999625" y="-173968"/>
                  <a:pt x="1359545" y="88160"/>
                </a:cubicBezTo>
                <a:cubicBezTo>
                  <a:pt x="719465" y="350288"/>
                  <a:pt x="731657" y="1721888"/>
                  <a:pt x="682889" y="2099840"/>
                </a:cubicBezTo>
                <a:cubicBezTo>
                  <a:pt x="634121" y="2477792"/>
                  <a:pt x="1063889" y="2401592"/>
                  <a:pt x="1066937" y="2355872"/>
                </a:cubicBezTo>
                <a:cubicBezTo>
                  <a:pt x="1069985" y="2310152"/>
                  <a:pt x="877961" y="1755416"/>
                  <a:pt x="701177" y="1825520"/>
                </a:cubicBezTo>
                <a:cubicBezTo>
                  <a:pt x="524393" y="1895624"/>
                  <a:pt x="-66919" y="2566184"/>
                  <a:pt x="6233" y="2776496"/>
                </a:cubicBezTo>
                <a:cubicBezTo>
                  <a:pt x="79385" y="2986808"/>
                  <a:pt x="890153" y="2739920"/>
                  <a:pt x="1140089" y="3087392"/>
                </a:cubicBezTo>
                <a:cubicBezTo>
                  <a:pt x="1390025" y="3434864"/>
                  <a:pt x="1301633" y="4562624"/>
                  <a:pt x="1505849" y="4861328"/>
                </a:cubicBezTo>
                <a:cubicBezTo>
                  <a:pt x="1710065" y="5160032"/>
                  <a:pt x="2136785" y="4937528"/>
                  <a:pt x="2365385" y="4879616"/>
                </a:cubicBezTo>
                <a:cubicBezTo>
                  <a:pt x="2593985" y="4821704"/>
                  <a:pt x="2701258" y="4632213"/>
                  <a:pt x="2868186" y="4523356"/>
                </a:cubicBezTo>
                <a:close/>
              </a:path>
            </a:pathLst>
          </a:custGeom>
          <a:noFill/>
          <a:ln w="28575">
            <a:solidFill>
              <a:srgbClr val="ED5B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22DE24A-ACDB-48B4-9D39-66D697BDB0F5}"/>
              </a:ext>
            </a:extLst>
          </p:cNvPr>
          <p:cNvGrpSpPr/>
          <p:nvPr/>
        </p:nvGrpSpPr>
        <p:grpSpPr>
          <a:xfrm>
            <a:off x="3455290" y="332656"/>
            <a:ext cx="2168380" cy="3287541"/>
            <a:chOff x="3313475" y="996466"/>
            <a:chExt cx="2698684" cy="381713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E10DA76C-AFAF-4028-A7F3-CC150E2B6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475" y="996466"/>
              <a:ext cx="2698684" cy="3817135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F386EBA-2FB5-47DA-B400-BF2AA60F0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475" y="998184"/>
              <a:ext cx="674368" cy="953855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sp>
        <p:nvSpPr>
          <p:cNvPr id="24" name="Rectangle 23"/>
          <p:cNvSpPr/>
          <p:nvPr/>
        </p:nvSpPr>
        <p:spPr>
          <a:xfrm>
            <a:off x="145263" y="6443851"/>
            <a:ext cx="623889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aseline="30000" dirty="0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2200" baseline="30000" dirty="0">
              <a:solidFill>
                <a:srgbClr val="673D3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9582" y="6464369"/>
            <a:ext cx="2256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err="1">
                <a:solidFill>
                  <a:srgbClr val="57092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baseline="30000" dirty="0" err="1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_Mathematics</a:t>
            </a:r>
            <a:r>
              <a:rPr lang="en-GB" baseline="30000" dirty="0">
                <a:solidFill>
                  <a:srgbClr val="ED5B60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49702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680</Words>
  <Application>Microsoft Macintosh PowerPoint</Application>
  <PresentationFormat>On-screen Show (4:3)</PresentationFormat>
  <Paragraphs>124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Bariol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Fielding, Ashleigh-Paige</cp:lastModifiedBy>
  <cp:revision>102</cp:revision>
  <dcterms:created xsi:type="dcterms:W3CDTF">2018-01-03T17:30:49Z</dcterms:created>
  <dcterms:modified xsi:type="dcterms:W3CDTF">2019-04-14T19:32:14Z</dcterms:modified>
</cp:coreProperties>
</file>