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8" r:id="rId2"/>
    <p:sldId id="288" r:id="rId3"/>
    <p:sldId id="290" r:id="rId4"/>
    <p:sldId id="292" r:id="rId5"/>
    <p:sldId id="293" r:id="rId6"/>
    <p:sldId id="289" r:id="rId7"/>
    <p:sldId id="29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B60"/>
    <a:srgbClr val="2C4257"/>
    <a:srgbClr val="BBCAD9"/>
    <a:srgbClr val="899BB1"/>
    <a:srgbClr val="FFEEEE"/>
    <a:srgbClr val="FBD6D5"/>
    <a:srgbClr val="F3777F"/>
    <a:srgbClr val="B1C8E6"/>
    <a:srgbClr val="826463"/>
    <a:srgbClr val="57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9"/>
    <p:restoredTop sz="94755"/>
  </p:normalViewPr>
  <p:slideViewPr>
    <p:cSldViewPr showGuides="1">
      <p:cViewPr varScale="1">
        <p:scale>
          <a:sx n="92" d="100"/>
          <a:sy n="92" d="100"/>
        </p:scale>
        <p:origin x="11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C824-D3CE-1E49-8D1A-E9D1C166BB4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CCBB8-26A0-F54F-84BB-C0FD15EC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9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1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7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1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0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8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2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5400000">
            <a:off x="2013706" y="1734802"/>
            <a:ext cx="1912740" cy="5940151"/>
          </a:xfrm>
          <a:prstGeom prst="round2Same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3356992"/>
            <a:ext cx="30292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KS2 | </a:t>
            </a:r>
            <a:r>
              <a:rPr lang="en-GB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Learning Aims</a:t>
            </a: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3665" y="338777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Architecture | </a:t>
            </a:r>
            <a:r>
              <a:rPr lang="en-GB" sz="16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Learning Points</a:t>
            </a:r>
          </a:p>
          <a:p>
            <a:endParaRPr lang="en-GB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363" y="182596"/>
            <a:ext cx="45282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EEEE"/>
                </a:solidFill>
                <a:latin typeface="Arial" charset="0"/>
                <a:ea typeface="Arial" charset="0"/>
                <a:cs typeface="Arial" charset="0"/>
              </a:rPr>
              <a:t>Planning Committee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041" y="3807693"/>
            <a:ext cx="1974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 be curious and analytical 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 ask perceptive questions and to think critically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4841" y="3895152"/>
            <a:ext cx="2286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- To develop a greater awareness planning</a:t>
            </a:r>
          </a:p>
          <a:p>
            <a:r>
              <a:rPr lang="en-US" sz="2400" baseline="30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- To improve empathy</a:t>
            </a:r>
          </a:p>
          <a:p>
            <a:r>
              <a:rPr lang="en-US" sz="2400" baseline="30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- To build on listening, negotiation and debating skills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16961" y="2552769"/>
            <a:ext cx="3763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‘LET’S MAKE A CHANGE!’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01658"/>
            <a:ext cx="1379360" cy="5944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68" y="-1272654"/>
            <a:ext cx="484740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404848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46680" y="1484784"/>
            <a:ext cx="555230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Where do you think your building on the town plan that you have created with your teacher?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Write down all the reasons for why you think it should go in that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How close it is to main roads?</a:t>
            </a:r>
          </a:p>
          <a:p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	How close is it to the park?</a:t>
            </a:r>
          </a:p>
          <a:p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	Is it on the high street?</a:t>
            </a:r>
          </a:p>
          <a:p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	Is it in a quiet place?</a:t>
            </a:r>
          </a:p>
          <a:p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	Why does it need to be in this position?</a:t>
            </a:r>
          </a:p>
          <a:p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	How does this position support its function?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Try to make your reasons as strong as possible as you will be presenting them to the Planning Committee. 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The Planning Committee will make the final decision as to where your building be located.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6680" y="1023119"/>
            <a:ext cx="4427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Activity 1: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5"/>
          <a:stretch/>
        </p:blipFill>
        <p:spPr>
          <a:xfrm>
            <a:off x="-396552" y="2276872"/>
            <a:ext cx="4244730" cy="3921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84" y="-35776"/>
            <a:ext cx="3594698" cy="50856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56993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2916482" y="332656"/>
            <a:ext cx="5975997" cy="6525345"/>
          </a:xfrm>
          <a:prstGeom prst="round2Same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3847" y="980728"/>
            <a:ext cx="55523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Most planning committees are made up of the following people:</a:t>
            </a:r>
          </a:p>
          <a:p>
            <a:endParaRPr lang="en-GB" sz="1400" b="1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Town Planner </a:t>
            </a:r>
          </a:p>
          <a:p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Residents’ Association Chair</a:t>
            </a:r>
          </a:p>
          <a:p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Transport Manager</a:t>
            </a:r>
          </a:p>
          <a:p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Local Councillor/Mayor</a:t>
            </a:r>
          </a:p>
          <a:p>
            <a:endParaRPr lang="en-GB" sz="1400" b="1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Everyone will have the opportunity to have a go at being each member.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In your group, brainstorm what you think each person does. 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Feed this back to the whole class when your teacher asks you to.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3847" y="749895"/>
            <a:ext cx="4427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Planning Committee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0"/>
          <a:stretch/>
        </p:blipFill>
        <p:spPr>
          <a:xfrm>
            <a:off x="-396552" y="2276872"/>
            <a:ext cx="4244730" cy="3948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84" y="-35776"/>
            <a:ext cx="3594698" cy="5085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5"/>
          <a:stretch/>
        </p:blipFill>
        <p:spPr>
          <a:xfrm>
            <a:off x="-396552" y="2276872"/>
            <a:ext cx="4244730" cy="3921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84" y="-35776"/>
            <a:ext cx="3594698" cy="50856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242023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2916482" y="351592"/>
            <a:ext cx="5975997" cy="6525345"/>
          </a:xfrm>
          <a:prstGeom prst="round2Same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3847" y="980728"/>
            <a:ext cx="555230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Within your group, organise yourself into the first committee meeting.</a:t>
            </a:r>
          </a:p>
          <a:p>
            <a:endParaRPr lang="en-GB" sz="1400" b="1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One person is the Architect, and they will present their building and where it will be located. Explain the benefits of its position.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“It is next to the park because…”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Everyone else takes on the following roles. Take turns to be each person:</a:t>
            </a:r>
          </a:p>
          <a:p>
            <a:endParaRPr lang="en-GB" sz="1400" b="1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Town Planner </a:t>
            </a:r>
          </a:p>
          <a:p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Residents’ Association Chair</a:t>
            </a:r>
          </a:p>
          <a:p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Transport Manager</a:t>
            </a:r>
          </a:p>
          <a:p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Local Councillor/Mayor</a:t>
            </a:r>
          </a:p>
          <a:p>
            <a:endParaRPr lang="en-GB" sz="1400" b="1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Listen to the architect’s presentation.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7" y="731012"/>
            <a:ext cx="4427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Presenting your building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07"/>
          <a:stretch/>
        </p:blipFill>
        <p:spPr>
          <a:xfrm>
            <a:off x="-396552" y="2276872"/>
            <a:ext cx="4244730" cy="3993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84" y="-35776"/>
            <a:ext cx="3594698" cy="5085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5"/>
          <a:stretch/>
        </p:blipFill>
        <p:spPr>
          <a:xfrm>
            <a:off x="-396552" y="2276872"/>
            <a:ext cx="4244730" cy="3921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84" y="-35776"/>
            <a:ext cx="3594698" cy="50856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89833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2916482" y="332656"/>
            <a:ext cx="5975997" cy="6525345"/>
          </a:xfrm>
          <a:prstGeom prst="round2Same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3847" y="980728"/>
            <a:ext cx="555230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Committee it’s over to you!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If there is anything you don’t understand, you can ask the architect a question or two.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Discuss within the committee whether you think the proposed location for the building is a good idea. </a:t>
            </a:r>
            <a:r>
              <a:rPr lang="en-GB" sz="14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You only have 5 minutes per building.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If you do not reach a </a:t>
            </a:r>
            <a:r>
              <a:rPr lang="en-GB" sz="14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consensus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, you can take a </a:t>
            </a:r>
            <a:r>
              <a:rPr lang="en-GB" sz="14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vote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If it is a </a:t>
            </a:r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yes</a:t>
            </a:r>
            <a:r>
              <a:rPr lang="en-GB" sz="14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, then the building will be locate in the architect’s proposed location. </a:t>
            </a:r>
          </a:p>
          <a:p>
            <a:endParaRPr lang="en-GB" sz="1400" dirty="0">
              <a:solidFill>
                <a:srgbClr val="ED5B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If it is a </a:t>
            </a:r>
            <a:r>
              <a:rPr lang="en-GB" sz="1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GB" sz="14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you must agree where it will be located instead.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Record the chosen location.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Repeat this debate process for each building in your group. Make sure you take on a different role each time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3848" y="735087"/>
            <a:ext cx="4427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Debate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84" y="-35776"/>
            <a:ext cx="3594698" cy="5085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5"/>
          <a:stretch/>
        </p:blipFill>
        <p:spPr>
          <a:xfrm>
            <a:off x="-396552" y="2276872"/>
            <a:ext cx="4244730" cy="3921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84" y="-35776"/>
            <a:ext cx="3594698" cy="50856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9451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81" y="-339556"/>
            <a:ext cx="4933795" cy="3487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3848" y="3314625"/>
            <a:ext cx="555230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2C4257"/>
                </a:solidFill>
                <a:latin typeface="Bariol" charset="0"/>
                <a:ea typeface="Bariol" charset="0"/>
                <a:cs typeface="Bariol" charset="0"/>
              </a:rPr>
              <a:t>Create the settlement!</a:t>
            </a:r>
          </a:p>
          <a:p>
            <a:endParaRPr lang="en-GB" sz="1400" b="1" dirty="0">
              <a:solidFill>
                <a:srgbClr val="2C4257"/>
              </a:solidFill>
              <a:latin typeface="Bariol" charset="0"/>
              <a:ea typeface="Bariol" charset="0"/>
              <a:cs typeface="Bario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Bariol" charset="0"/>
                <a:ea typeface="Bariol" charset="0"/>
                <a:cs typeface="Bariol" charset="0"/>
              </a:rPr>
              <a:t>On the plan your teacher drew at the start of the session, record where each building will go. </a:t>
            </a:r>
          </a:p>
          <a:p>
            <a:endParaRPr lang="en-GB" sz="1400" dirty="0">
              <a:solidFill>
                <a:srgbClr val="2C4257"/>
              </a:solidFill>
              <a:latin typeface="Bariol" charset="0"/>
              <a:ea typeface="Bariol" charset="0"/>
              <a:cs typeface="Bario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Bariol" charset="0"/>
                <a:ea typeface="Bariol" charset="0"/>
                <a:cs typeface="Bariol" charset="0"/>
              </a:rPr>
              <a:t>As a group consider:</a:t>
            </a:r>
          </a:p>
          <a:p>
            <a:endParaRPr lang="en-GB" sz="1400" b="1" dirty="0">
              <a:solidFill>
                <a:srgbClr val="2C4257"/>
              </a:solidFill>
              <a:latin typeface="Bariol" charset="0"/>
              <a:ea typeface="Bariol" charset="0"/>
              <a:cs typeface="Bario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Bariol" charset="0"/>
                <a:ea typeface="Bariol" charset="0"/>
                <a:cs typeface="Bariol" charset="0"/>
              </a:rPr>
              <a:t>Are there any other buildings we may need? If so what and where might they go?</a:t>
            </a:r>
          </a:p>
          <a:p>
            <a:r>
              <a:rPr lang="en-GB" sz="1400" dirty="0">
                <a:solidFill>
                  <a:srgbClr val="2C4257"/>
                </a:solidFill>
                <a:latin typeface="Bariol" charset="0"/>
                <a:ea typeface="Bariol" charset="0"/>
                <a:cs typeface="Bariol" charset="0"/>
              </a:rPr>
              <a:t>How does all this join together? Do we need extra roads? Public transport? Cycle Routes?</a:t>
            </a:r>
          </a:p>
          <a:p>
            <a:r>
              <a:rPr lang="en-GB" sz="1400" dirty="0">
                <a:solidFill>
                  <a:srgbClr val="2C4257"/>
                </a:solidFill>
                <a:latin typeface="Bariol" charset="0"/>
                <a:ea typeface="Bariol" charset="0"/>
                <a:cs typeface="Bariol" charset="0"/>
              </a:rPr>
              <a:t>Do we need any additional parks and green spaces?</a:t>
            </a:r>
          </a:p>
          <a:p>
            <a:endParaRPr lang="en-GB" sz="1400" dirty="0">
              <a:solidFill>
                <a:srgbClr val="2C4257"/>
              </a:solidFill>
              <a:latin typeface="Bariol" charset="0"/>
              <a:ea typeface="Bariol" charset="0"/>
              <a:cs typeface="Bario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2849847"/>
            <a:ext cx="4427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D5B60"/>
                </a:solidFill>
                <a:latin typeface="Bariol" charset="0"/>
                <a:ea typeface="Bariol" charset="0"/>
                <a:cs typeface="Bariol" charset="0"/>
              </a:rPr>
              <a:t>Activity 2:  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0758" y="1409837"/>
            <a:ext cx="7708095" cy="4786588"/>
          </a:xfrm>
          <a:custGeom>
            <a:avLst/>
            <a:gdLst>
              <a:gd name="connsiteX0" fmla="*/ 0 w 7708095"/>
              <a:gd name="connsiteY0" fmla="*/ 4571415 h 4786588"/>
              <a:gd name="connsiteX1" fmla="*/ 1280160 w 7708095"/>
              <a:gd name="connsiteY1" fmla="*/ 4635961 h 4786588"/>
              <a:gd name="connsiteX2" fmla="*/ 2183803 w 7708095"/>
              <a:gd name="connsiteY2" fmla="*/ 4786568 h 4786588"/>
              <a:gd name="connsiteX3" fmla="*/ 2667897 w 7708095"/>
              <a:gd name="connsiteY3" fmla="*/ 4625203 h 4786588"/>
              <a:gd name="connsiteX4" fmla="*/ 2786231 w 7708095"/>
              <a:gd name="connsiteY4" fmla="*/ 4345504 h 4786588"/>
              <a:gd name="connsiteX5" fmla="*/ 2592593 w 7708095"/>
              <a:gd name="connsiteY5" fmla="*/ 3990502 h 4786588"/>
              <a:gd name="connsiteX6" fmla="*/ 1785770 w 7708095"/>
              <a:gd name="connsiteY6" fmla="*/ 3624742 h 4786588"/>
              <a:gd name="connsiteX7" fmla="*/ 957431 w 7708095"/>
              <a:gd name="connsiteY7" fmla="*/ 3151405 h 4786588"/>
              <a:gd name="connsiteX8" fmla="*/ 925158 w 7708095"/>
              <a:gd name="connsiteY8" fmla="*/ 2828676 h 4786588"/>
              <a:gd name="connsiteX9" fmla="*/ 1570617 w 7708095"/>
              <a:gd name="connsiteY9" fmla="*/ 2548977 h 4786588"/>
              <a:gd name="connsiteX10" fmla="*/ 1914862 w 7708095"/>
              <a:gd name="connsiteY10" fmla="*/ 2312309 h 4786588"/>
              <a:gd name="connsiteX11" fmla="*/ 1861073 w 7708095"/>
              <a:gd name="connsiteY11" fmla="*/ 2043368 h 4786588"/>
              <a:gd name="connsiteX12" fmla="*/ 1280160 w 7708095"/>
              <a:gd name="connsiteY12" fmla="*/ 1957307 h 4786588"/>
              <a:gd name="connsiteX13" fmla="*/ 1065007 w 7708095"/>
              <a:gd name="connsiteY13" fmla="*/ 1688365 h 4786588"/>
              <a:gd name="connsiteX14" fmla="*/ 1376979 w 7708095"/>
              <a:gd name="connsiteY14" fmla="*/ 1559274 h 4786588"/>
              <a:gd name="connsiteX15" fmla="*/ 1592132 w 7708095"/>
              <a:gd name="connsiteY15" fmla="*/ 1473212 h 4786588"/>
              <a:gd name="connsiteX16" fmla="*/ 1420010 w 7708095"/>
              <a:gd name="connsiteY16" fmla="*/ 1204271 h 4786588"/>
              <a:gd name="connsiteX17" fmla="*/ 1420010 w 7708095"/>
              <a:gd name="connsiteY17" fmla="*/ 946088 h 4786588"/>
              <a:gd name="connsiteX18" fmla="*/ 1667436 w 7708095"/>
              <a:gd name="connsiteY18" fmla="*/ 386690 h 4786588"/>
              <a:gd name="connsiteX19" fmla="*/ 2474259 w 7708095"/>
              <a:gd name="connsiteY19" fmla="*/ 268356 h 4786588"/>
              <a:gd name="connsiteX20" fmla="*/ 3205779 w 7708095"/>
              <a:gd name="connsiteY20" fmla="*/ 279114 h 4786588"/>
              <a:gd name="connsiteX21" fmla="*/ 4621669 w 7708095"/>
              <a:gd name="connsiteY21" fmla="*/ 10401 h 4786588"/>
              <a:gd name="connsiteX22" fmla="*/ 5818171 w 7708095"/>
              <a:gd name="connsiteY22" fmla="*/ 97950 h 4786588"/>
              <a:gd name="connsiteX23" fmla="*/ 6877902 w 7708095"/>
              <a:gd name="connsiteY23" fmla="*/ 492115 h 4786588"/>
              <a:gd name="connsiteX24" fmla="*/ 7407845 w 7708095"/>
              <a:gd name="connsiteY24" fmla="*/ 828396 h 4786588"/>
              <a:gd name="connsiteX25" fmla="*/ 7708095 w 7708095"/>
              <a:gd name="connsiteY25" fmla="*/ 869339 h 478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708095" h="4786588">
                <a:moveTo>
                  <a:pt x="0" y="4571415"/>
                </a:moveTo>
                <a:cubicBezTo>
                  <a:pt x="458096" y="4585758"/>
                  <a:pt x="916193" y="4600102"/>
                  <a:pt x="1280160" y="4635961"/>
                </a:cubicBezTo>
                <a:cubicBezTo>
                  <a:pt x="1644127" y="4671820"/>
                  <a:pt x="1952514" y="4788361"/>
                  <a:pt x="2183803" y="4786568"/>
                </a:cubicBezTo>
                <a:cubicBezTo>
                  <a:pt x="2415092" y="4784775"/>
                  <a:pt x="2567492" y="4698714"/>
                  <a:pt x="2667897" y="4625203"/>
                </a:cubicBezTo>
                <a:cubicBezTo>
                  <a:pt x="2768302" y="4551692"/>
                  <a:pt x="2798782" y="4451287"/>
                  <a:pt x="2786231" y="4345504"/>
                </a:cubicBezTo>
                <a:cubicBezTo>
                  <a:pt x="2773680" y="4239721"/>
                  <a:pt x="2759336" y="4110629"/>
                  <a:pt x="2592593" y="3990502"/>
                </a:cubicBezTo>
                <a:cubicBezTo>
                  <a:pt x="2425850" y="3870375"/>
                  <a:pt x="2058297" y="3764591"/>
                  <a:pt x="1785770" y="3624742"/>
                </a:cubicBezTo>
                <a:cubicBezTo>
                  <a:pt x="1513243" y="3484892"/>
                  <a:pt x="1100866" y="3284083"/>
                  <a:pt x="957431" y="3151405"/>
                </a:cubicBezTo>
                <a:cubicBezTo>
                  <a:pt x="813996" y="3018727"/>
                  <a:pt x="822960" y="2929081"/>
                  <a:pt x="925158" y="2828676"/>
                </a:cubicBezTo>
                <a:cubicBezTo>
                  <a:pt x="1027356" y="2728271"/>
                  <a:pt x="1405666" y="2635038"/>
                  <a:pt x="1570617" y="2548977"/>
                </a:cubicBezTo>
                <a:cubicBezTo>
                  <a:pt x="1735568" y="2462916"/>
                  <a:pt x="1866453" y="2396577"/>
                  <a:pt x="1914862" y="2312309"/>
                </a:cubicBezTo>
                <a:cubicBezTo>
                  <a:pt x="1963271" y="2228041"/>
                  <a:pt x="1966857" y="2102535"/>
                  <a:pt x="1861073" y="2043368"/>
                </a:cubicBezTo>
                <a:cubicBezTo>
                  <a:pt x="1755289" y="1984201"/>
                  <a:pt x="1412838" y="2016474"/>
                  <a:pt x="1280160" y="1957307"/>
                </a:cubicBezTo>
                <a:cubicBezTo>
                  <a:pt x="1147482" y="1898140"/>
                  <a:pt x="1048871" y="1754704"/>
                  <a:pt x="1065007" y="1688365"/>
                </a:cubicBezTo>
                <a:cubicBezTo>
                  <a:pt x="1081143" y="1622026"/>
                  <a:pt x="1376979" y="1559274"/>
                  <a:pt x="1376979" y="1559274"/>
                </a:cubicBezTo>
                <a:cubicBezTo>
                  <a:pt x="1464833" y="1523415"/>
                  <a:pt x="1584960" y="1532379"/>
                  <a:pt x="1592132" y="1473212"/>
                </a:cubicBezTo>
                <a:cubicBezTo>
                  <a:pt x="1599304" y="1414045"/>
                  <a:pt x="1448697" y="1292125"/>
                  <a:pt x="1420010" y="1204271"/>
                </a:cubicBezTo>
                <a:cubicBezTo>
                  <a:pt x="1391323" y="1116417"/>
                  <a:pt x="1378772" y="1082351"/>
                  <a:pt x="1420010" y="946088"/>
                </a:cubicBezTo>
                <a:cubicBezTo>
                  <a:pt x="1461248" y="809825"/>
                  <a:pt x="1491728" y="499645"/>
                  <a:pt x="1667436" y="386690"/>
                </a:cubicBezTo>
                <a:cubicBezTo>
                  <a:pt x="1843144" y="273735"/>
                  <a:pt x="2217869" y="286285"/>
                  <a:pt x="2474259" y="268356"/>
                </a:cubicBezTo>
                <a:cubicBezTo>
                  <a:pt x="2730650" y="250427"/>
                  <a:pt x="2847877" y="322106"/>
                  <a:pt x="3205779" y="279114"/>
                </a:cubicBezTo>
                <a:cubicBezTo>
                  <a:pt x="3563681" y="236122"/>
                  <a:pt x="4186270" y="40595"/>
                  <a:pt x="4621669" y="10401"/>
                </a:cubicBezTo>
                <a:cubicBezTo>
                  <a:pt x="5057068" y="-19793"/>
                  <a:pt x="5442132" y="17664"/>
                  <a:pt x="5818171" y="97950"/>
                </a:cubicBezTo>
                <a:cubicBezTo>
                  <a:pt x="6194210" y="178236"/>
                  <a:pt x="6612956" y="370374"/>
                  <a:pt x="6877902" y="492115"/>
                </a:cubicBezTo>
                <a:cubicBezTo>
                  <a:pt x="7142848" y="613856"/>
                  <a:pt x="7269480" y="765525"/>
                  <a:pt x="7407845" y="828396"/>
                </a:cubicBezTo>
                <a:cubicBezTo>
                  <a:pt x="7546210" y="891267"/>
                  <a:pt x="7708095" y="869339"/>
                  <a:pt x="7708095" y="869339"/>
                </a:cubicBezTo>
              </a:path>
            </a:pathLst>
          </a:custGeom>
          <a:noFill/>
          <a:ln w="38100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1" t="33852" r="19316" b="26583"/>
          <a:stretch/>
        </p:blipFill>
        <p:spPr>
          <a:xfrm>
            <a:off x="178728" y="526942"/>
            <a:ext cx="2223299" cy="2019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25" y="526942"/>
            <a:ext cx="2322627" cy="3285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0" y="4149080"/>
            <a:ext cx="4521595" cy="31959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30228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81" y="-339556"/>
            <a:ext cx="4933795" cy="3487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3848" y="3314625"/>
            <a:ext cx="55523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2C4257"/>
              </a:solidFill>
              <a:latin typeface="Bariol" charset="0"/>
              <a:ea typeface="Bariol" charset="0"/>
              <a:cs typeface="Bariol" charset="0"/>
            </a:endParaRPr>
          </a:p>
          <a:p>
            <a:r>
              <a:rPr lang="en-GB" sz="1400" b="1" dirty="0">
                <a:solidFill>
                  <a:srgbClr val="2C4257"/>
                </a:solidFill>
                <a:latin typeface="Bariol" charset="0"/>
                <a:ea typeface="Bariol" charset="0"/>
                <a:cs typeface="Bariol" charset="0"/>
              </a:rPr>
              <a:t>Create a whole-town model!</a:t>
            </a:r>
          </a:p>
          <a:p>
            <a:endParaRPr lang="en-GB" sz="1400" b="1" dirty="0">
              <a:solidFill>
                <a:srgbClr val="2C4257"/>
              </a:solidFill>
              <a:latin typeface="Bariol" charset="0"/>
              <a:ea typeface="Bariol" charset="0"/>
              <a:cs typeface="Bario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Bariol" charset="0"/>
                <a:ea typeface="Bariol" charset="0"/>
                <a:cs typeface="Bariol" charset="0"/>
              </a:rPr>
              <a:t>Layout the drawings or models of the buildings you made in the previous lesson, in the arrangement you have just agreed.</a:t>
            </a:r>
          </a:p>
          <a:p>
            <a:endParaRPr lang="en-GB" sz="1400" dirty="0">
              <a:solidFill>
                <a:srgbClr val="2C4257"/>
              </a:solidFill>
              <a:latin typeface="Bariol" charset="0"/>
              <a:ea typeface="Bariol" charset="0"/>
              <a:cs typeface="Bario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Bariol" charset="0"/>
                <a:ea typeface="Bariol" charset="0"/>
                <a:cs typeface="Bariol" charset="0"/>
              </a:rPr>
              <a:t>Add the paths, cycle routes and roads, and the other spaces in-between.</a:t>
            </a:r>
          </a:p>
          <a:p>
            <a:endParaRPr lang="en-GB" sz="1400" dirty="0">
              <a:solidFill>
                <a:srgbClr val="2C4257"/>
              </a:solidFill>
              <a:latin typeface="Bariol" charset="0"/>
              <a:ea typeface="Bariol" charset="0"/>
              <a:cs typeface="Bario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Bariol" charset="0"/>
                <a:ea typeface="Bariol" charset="0"/>
                <a:cs typeface="Bariol" charset="0"/>
              </a:rPr>
              <a:t>Invite other classes or even your parents to come and see your new town!</a:t>
            </a:r>
          </a:p>
          <a:p>
            <a:endParaRPr lang="en-GB" sz="1400" b="1" dirty="0">
              <a:solidFill>
                <a:srgbClr val="2C4257"/>
              </a:solidFill>
              <a:latin typeface="Bariol" charset="0"/>
              <a:ea typeface="Bariol" charset="0"/>
              <a:cs typeface="Bariol" charset="0"/>
            </a:endParaRPr>
          </a:p>
          <a:p>
            <a:endParaRPr lang="en-GB" sz="1400" b="1" dirty="0">
              <a:solidFill>
                <a:srgbClr val="2C4257"/>
              </a:solidFill>
              <a:latin typeface="Bariol" charset="0"/>
              <a:ea typeface="Bariol" charset="0"/>
              <a:cs typeface="Bario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2849847"/>
            <a:ext cx="4427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D5B60"/>
                </a:solidFill>
                <a:latin typeface="Bariol" charset="0"/>
                <a:ea typeface="Bariol" charset="0"/>
                <a:cs typeface="Bariol" charset="0"/>
              </a:rPr>
              <a:t>Extension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0758" y="1409837"/>
            <a:ext cx="7708095" cy="4786588"/>
          </a:xfrm>
          <a:custGeom>
            <a:avLst/>
            <a:gdLst>
              <a:gd name="connsiteX0" fmla="*/ 0 w 7708095"/>
              <a:gd name="connsiteY0" fmla="*/ 4571415 h 4786588"/>
              <a:gd name="connsiteX1" fmla="*/ 1280160 w 7708095"/>
              <a:gd name="connsiteY1" fmla="*/ 4635961 h 4786588"/>
              <a:gd name="connsiteX2" fmla="*/ 2183803 w 7708095"/>
              <a:gd name="connsiteY2" fmla="*/ 4786568 h 4786588"/>
              <a:gd name="connsiteX3" fmla="*/ 2667897 w 7708095"/>
              <a:gd name="connsiteY3" fmla="*/ 4625203 h 4786588"/>
              <a:gd name="connsiteX4" fmla="*/ 2786231 w 7708095"/>
              <a:gd name="connsiteY4" fmla="*/ 4345504 h 4786588"/>
              <a:gd name="connsiteX5" fmla="*/ 2592593 w 7708095"/>
              <a:gd name="connsiteY5" fmla="*/ 3990502 h 4786588"/>
              <a:gd name="connsiteX6" fmla="*/ 1785770 w 7708095"/>
              <a:gd name="connsiteY6" fmla="*/ 3624742 h 4786588"/>
              <a:gd name="connsiteX7" fmla="*/ 957431 w 7708095"/>
              <a:gd name="connsiteY7" fmla="*/ 3151405 h 4786588"/>
              <a:gd name="connsiteX8" fmla="*/ 925158 w 7708095"/>
              <a:gd name="connsiteY8" fmla="*/ 2828676 h 4786588"/>
              <a:gd name="connsiteX9" fmla="*/ 1570617 w 7708095"/>
              <a:gd name="connsiteY9" fmla="*/ 2548977 h 4786588"/>
              <a:gd name="connsiteX10" fmla="*/ 1914862 w 7708095"/>
              <a:gd name="connsiteY10" fmla="*/ 2312309 h 4786588"/>
              <a:gd name="connsiteX11" fmla="*/ 1861073 w 7708095"/>
              <a:gd name="connsiteY11" fmla="*/ 2043368 h 4786588"/>
              <a:gd name="connsiteX12" fmla="*/ 1280160 w 7708095"/>
              <a:gd name="connsiteY12" fmla="*/ 1957307 h 4786588"/>
              <a:gd name="connsiteX13" fmla="*/ 1065007 w 7708095"/>
              <a:gd name="connsiteY13" fmla="*/ 1688365 h 4786588"/>
              <a:gd name="connsiteX14" fmla="*/ 1376979 w 7708095"/>
              <a:gd name="connsiteY14" fmla="*/ 1559274 h 4786588"/>
              <a:gd name="connsiteX15" fmla="*/ 1592132 w 7708095"/>
              <a:gd name="connsiteY15" fmla="*/ 1473212 h 4786588"/>
              <a:gd name="connsiteX16" fmla="*/ 1420010 w 7708095"/>
              <a:gd name="connsiteY16" fmla="*/ 1204271 h 4786588"/>
              <a:gd name="connsiteX17" fmla="*/ 1420010 w 7708095"/>
              <a:gd name="connsiteY17" fmla="*/ 946088 h 4786588"/>
              <a:gd name="connsiteX18" fmla="*/ 1667436 w 7708095"/>
              <a:gd name="connsiteY18" fmla="*/ 386690 h 4786588"/>
              <a:gd name="connsiteX19" fmla="*/ 2474259 w 7708095"/>
              <a:gd name="connsiteY19" fmla="*/ 268356 h 4786588"/>
              <a:gd name="connsiteX20" fmla="*/ 3205779 w 7708095"/>
              <a:gd name="connsiteY20" fmla="*/ 279114 h 4786588"/>
              <a:gd name="connsiteX21" fmla="*/ 4621669 w 7708095"/>
              <a:gd name="connsiteY21" fmla="*/ 10401 h 4786588"/>
              <a:gd name="connsiteX22" fmla="*/ 5818171 w 7708095"/>
              <a:gd name="connsiteY22" fmla="*/ 97950 h 4786588"/>
              <a:gd name="connsiteX23" fmla="*/ 6877902 w 7708095"/>
              <a:gd name="connsiteY23" fmla="*/ 492115 h 4786588"/>
              <a:gd name="connsiteX24" fmla="*/ 7407845 w 7708095"/>
              <a:gd name="connsiteY24" fmla="*/ 828396 h 4786588"/>
              <a:gd name="connsiteX25" fmla="*/ 7708095 w 7708095"/>
              <a:gd name="connsiteY25" fmla="*/ 869339 h 478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708095" h="4786588">
                <a:moveTo>
                  <a:pt x="0" y="4571415"/>
                </a:moveTo>
                <a:cubicBezTo>
                  <a:pt x="458096" y="4585758"/>
                  <a:pt x="916193" y="4600102"/>
                  <a:pt x="1280160" y="4635961"/>
                </a:cubicBezTo>
                <a:cubicBezTo>
                  <a:pt x="1644127" y="4671820"/>
                  <a:pt x="1952514" y="4788361"/>
                  <a:pt x="2183803" y="4786568"/>
                </a:cubicBezTo>
                <a:cubicBezTo>
                  <a:pt x="2415092" y="4784775"/>
                  <a:pt x="2567492" y="4698714"/>
                  <a:pt x="2667897" y="4625203"/>
                </a:cubicBezTo>
                <a:cubicBezTo>
                  <a:pt x="2768302" y="4551692"/>
                  <a:pt x="2798782" y="4451287"/>
                  <a:pt x="2786231" y="4345504"/>
                </a:cubicBezTo>
                <a:cubicBezTo>
                  <a:pt x="2773680" y="4239721"/>
                  <a:pt x="2759336" y="4110629"/>
                  <a:pt x="2592593" y="3990502"/>
                </a:cubicBezTo>
                <a:cubicBezTo>
                  <a:pt x="2425850" y="3870375"/>
                  <a:pt x="2058297" y="3764591"/>
                  <a:pt x="1785770" y="3624742"/>
                </a:cubicBezTo>
                <a:cubicBezTo>
                  <a:pt x="1513243" y="3484892"/>
                  <a:pt x="1100866" y="3284083"/>
                  <a:pt x="957431" y="3151405"/>
                </a:cubicBezTo>
                <a:cubicBezTo>
                  <a:pt x="813996" y="3018727"/>
                  <a:pt x="822960" y="2929081"/>
                  <a:pt x="925158" y="2828676"/>
                </a:cubicBezTo>
                <a:cubicBezTo>
                  <a:pt x="1027356" y="2728271"/>
                  <a:pt x="1405666" y="2635038"/>
                  <a:pt x="1570617" y="2548977"/>
                </a:cubicBezTo>
                <a:cubicBezTo>
                  <a:pt x="1735568" y="2462916"/>
                  <a:pt x="1866453" y="2396577"/>
                  <a:pt x="1914862" y="2312309"/>
                </a:cubicBezTo>
                <a:cubicBezTo>
                  <a:pt x="1963271" y="2228041"/>
                  <a:pt x="1966857" y="2102535"/>
                  <a:pt x="1861073" y="2043368"/>
                </a:cubicBezTo>
                <a:cubicBezTo>
                  <a:pt x="1755289" y="1984201"/>
                  <a:pt x="1412838" y="2016474"/>
                  <a:pt x="1280160" y="1957307"/>
                </a:cubicBezTo>
                <a:cubicBezTo>
                  <a:pt x="1147482" y="1898140"/>
                  <a:pt x="1048871" y="1754704"/>
                  <a:pt x="1065007" y="1688365"/>
                </a:cubicBezTo>
                <a:cubicBezTo>
                  <a:pt x="1081143" y="1622026"/>
                  <a:pt x="1376979" y="1559274"/>
                  <a:pt x="1376979" y="1559274"/>
                </a:cubicBezTo>
                <a:cubicBezTo>
                  <a:pt x="1464833" y="1523415"/>
                  <a:pt x="1584960" y="1532379"/>
                  <a:pt x="1592132" y="1473212"/>
                </a:cubicBezTo>
                <a:cubicBezTo>
                  <a:pt x="1599304" y="1414045"/>
                  <a:pt x="1448697" y="1292125"/>
                  <a:pt x="1420010" y="1204271"/>
                </a:cubicBezTo>
                <a:cubicBezTo>
                  <a:pt x="1391323" y="1116417"/>
                  <a:pt x="1378772" y="1082351"/>
                  <a:pt x="1420010" y="946088"/>
                </a:cubicBezTo>
                <a:cubicBezTo>
                  <a:pt x="1461248" y="809825"/>
                  <a:pt x="1491728" y="499645"/>
                  <a:pt x="1667436" y="386690"/>
                </a:cubicBezTo>
                <a:cubicBezTo>
                  <a:pt x="1843144" y="273735"/>
                  <a:pt x="2217869" y="286285"/>
                  <a:pt x="2474259" y="268356"/>
                </a:cubicBezTo>
                <a:cubicBezTo>
                  <a:pt x="2730650" y="250427"/>
                  <a:pt x="2847877" y="322106"/>
                  <a:pt x="3205779" y="279114"/>
                </a:cubicBezTo>
                <a:cubicBezTo>
                  <a:pt x="3563681" y="236122"/>
                  <a:pt x="4186270" y="40595"/>
                  <a:pt x="4621669" y="10401"/>
                </a:cubicBezTo>
                <a:cubicBezTo>
                  <a:pt x="5057068" y="-19793"/>
                  <a:pt x="5442132" y="17664"/>
                  <a:pt x="5818171" y="97950"/>
                </a:cubicBezTo>
                <a:cubicBezTo>
                  <a:pt x="6194210" y="178236"/>
                  <a:pt x="6612956" y="370374"/>
                  <a:pt x="6877902" y="492115"/>
                </a:cubicBezTo>
                <a:cubicBezTo>
                  <a:pt x="7142848" y="613856"/>
                  <a:pt x="7269480" y="765525"/>
                  <a:pt x="7407845" y="828396"/>
                </a:cubicBezTo>
                <a:cubicBezTo>
                  <a:pt x="7546210" y="891267"/>
                  <a:pt x="7708095" y="869339"/>
                  <a:pt x="7708095" y="869339"/>
                </a:cubicBezTo>
              </a:path>
            </a:pathLst>
          </a:custGeom>
          <a:noFill/>
          <a:ln w="38100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1" t="33852" r="19316" b="26583"/>
          <a:stretch/>
        </p:blipFill>
        <p:spPr>
          <a:xfrm>
            <a:off x="178728" y="526942"/>
            <a:ext cx="2223299" cy="2019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25" y="526942"/>
            <a:ext cx="2322627" cy="3285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0" y="4149080"/>
            <a:ext cx="4521595" cy="31959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266208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506</Words>
  <Application>Microsoft Macintosh PowerPoint</Application>
  <PresentationFormat>On-screen Show (4:3)</PresentationFormat>
  <Paragraphs>106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Bariol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Fielding, Ashleigh-Paige</cp:lastModifiedBy>
  <cp:revision>94</cp:revision>
  <dcterms:created xsi:type="dcterms:W3CDTF">2018-01-03T17:30:49Z</dcterms:created>
  <dcterms:modified xsi:type="dcterms:W3CDTF">2019-04-14T19:48:22Z</dcterms:modified>
</cp:coreProperties>
</file>